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5"/>
  </p:notesMasterIdLst>
  <p:sldIdLst>
    <p:sldId id="256" r:id="rId2"/>
    <p:sldId id="257" r:id="rId3"/>
    <p:sldId id="258" r:id="rId4"/>
    <p:sldId id="259" r:id="rId5"/>
    <p:sldId id="260" r:id="rId6"/>
    <p:sldId id="269" r:id="rId7"/>
    <p:sldId id="270" r:id="rId8"/>
    <p:sldId id="271" r:id="rId9"/>
    <p:sldId id="272" r:id="rId10"/>
    <p:sldId id="273" r:id="rId11"/>
    <p:sldId id="274" r:id="rId12"/>
    <p:sldId id="277" r:id="rId13"/>
    <p:sldId id="275" r:id="rId14"/>
    <p:sldId id="276" r:id="rId15"/>
    <p:sldId id="262" r:id="rId16"/>
    <p:sldId id="263" r:id="rId17"/>
    <p:sldId id="264" r:id="rId18"/>
    <p:sldId id="266" r:id="rId19"/>
    <p:sldId id="278" r:id="rId20"/>
    <p:sldId id="279" r:id="rId21"/>
    <p:sldId id="267" r:id="rId22"/>
    <p:sldId id="280" r:id="rId23"/>
    <p:sldId id="281" r:id="rId24"/>
    <p:sldId id="321" r:id="rId25"/>
    <p:sldId id="282" r:id="rId26"/>
    <p:sldId id="283" r:id="rId27"/>
    <p:sldId id="284" r:id="rId28"/>
    <p:sldId id="285" r:id="rId29"/>
    <p:sldId id="369"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7" r:id="rId51"/>
    <p:sldId id="308" r:id="rId52"/>
    <p:sldId id="309" r:id="rId53"/>
    <p:sldId id="370" r:id="rId54"/>
    <p:sldId id="310" r:id="rId55"/>
    <p:sldId id="311" r:id="rId56"/>
    <p:sldId id="312" r:id="rId57"/>
    <p:sldId id="313" r:id="rId58"/>
    <p:sldId id="314" r:id="rId59"/>
    <p:sldId id="315" r:id="rId60"/>
    <p:sldId id="316" r:id="rId61"/>
    <p:sldId id="317" r:id="rId62"/>
    <p:sldId id="318" r:id="rId63"/>
    <p:sldId id="319" r:id="rId64"/>
    <p:sldId id="353" r:id="rId65"/>
    <p:sldId id="371" r:id="rId66"/>
    <p:sldId id="354" r:id="rId67"/>
    <p:sldId id="320" r:id="rId68"/>
    <p:sldId id="322" r:id="rId69"/>
    <p:sldId id="323" r:id="rId70"/>
    <p:sldId id="324" r:id="rId71"/>
    <p:sldId id="325" r:id="rId72"/>
    <p:sldId id="326" r:id="rId73"/>
    <p:sldId id="327" r:id="rId74"/>
    <p:sldId id="328" r:id="rId75"/>
    <p:sldId id="329" r:id="rId76"/>
    <p:sldId id="330" r:id="rId77"/>
    <p:sldId id="331" r:id="rId78"/>
    <p:sldId id="372" r:id="rId79"/>
    <p:sldId id="332" r:id="rId80"/>
    <p:sldId id="333" r:id="rId81"/>
    <p:sldId id="334" r:id="rId82"/>
    <p:sldId id="335" r:id="rId83"/>
    <p:sldId id="35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6" r:id="rId99"/>
    <p:sldId id="357" r:id="rId100"/>
    <p:sldId id="358" r:id="rId101"/>
    <p:sldId id="359" r:id="rId102"/>
    <p:sldId id="350" r:id="rId103"/>
    <p:sldId id="351" r:id="rId104"/>
    <p:sldId id="352" r:id="rId105"/>
    <p:sldId id="360" r:id="rId106"/>
    <p:sldId id="361" r:id="rId107"/>
    <p:sldId id="362" r:id="rId108"/>
    <p:sldId id="363" r:id="rId109"/>
    <p:sldId id="364" r:id="rId110"/>
    <p:sldId id="365" r:id="rId111"/>
    <p:sldId id="366" r:id="rId112"/>
    <p:sldId id="367" r:id="rId113"/>
    <p:sldId id="368" r:id="rId1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autoAdjust="0"/>
    <p:restoredTop sz="9471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AEDCD-7ECD-4503-B1B5-5F4434C7B5A0}" type="datetimeFigureOut">
              <a:rPr lang="fr-FR" smtClean="0"/>
              <a:pPr/>
              <a:t>23/11/2019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75DF5-9EE5-4013-89C8-9499B1498D5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274763" y="1309688"/>
            <a:ext cx="7118350" cy="1081087"/>
          </a:xfrm>
        </p:spPr>
        <p:txBody>
          <a:bodyPr anchor="b"/>
          <a:lstStyle>
            <a:lvl1pPr>
              <a:lnSpc>
                <a:spcPct val="110000"/>
              </a:lnSpc>
              <a:defRPr sz="3200">
                <a:solidFill>
                  <a:schemeClr val="bg1"/>
                </a:solidFill>
              </a:defRPr>
            </a:lvl1pPr>
          </a:lstStyle>
          <a:p>
            <a:r>
              <a:rPr lang="fr-FR" smtClean="0"/>
              <a:t>Cliquez pour modifier le style du titre</a:t>
            </a:r>
            <a:endParaRPr lang="de-DE"/>
          </a:p>
        </p:txBody>
      </p:sp>
      <p:sp>
        <p:nvSpPr>
          <p:cNvPr id="111630" name="Rectangle 12"/>
          <p:cNvSpPr>
            <a:spLocks noGrp="1" noChangeArrowheads="1"/>
          </p:cNvSpPr>
          <p:nvPr>
            <p:ph type="subTitle" idx="1"/>
          </p:nvPr>
        </p:nvSpPr>
        <p:spPr bwMode="gray">
          <a:xfrm>
            <a:off x="1274763" y="2473325"/>
            <a:ext cx="7142162" cy="800100"/>
          </a:xfrm>
        </p:spPr>
        <p:txBody>
          <a:bodyPr tIns="45720" bIns="45720"/>
          <a:lstStyle>
            <a:lvl1pPr marL="0" indent="0">
              <a:buFont typeface="Wingdings" pitchFamily="2" charset="2"/>
              <a:buNone/>
              <a:defRPr sz="2400">
                <a:solidFill>
                  <a:schemeClr val="bg1"/>
                </a:solidFill>
              </a:defRPr>
            </a:lvl1pPr>
          </a:lstStyle>
          <a:p>
            <a:r>
              <a:rPr lang="fr-FR" smtClean="0"/>
              <a:t>Cliquez pour modifier le style des sous-titres du masque</a:t>
            </a:r>
            <a:endParaRPr lang="de-DE"/>
          </a:p>
        </p:txBody>
      </p:sp>
      <p:sp>
        <p:nvSpPr>
          <p:cNvPr id="4" name="Rectangle 3"/>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endParaRPr lang="fr-F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Cliquez pour modifier le style du titre</a:t>
            </a:r>
            <a:endParaRPr lang="de-DE"/>
          </a:p>
        </p:txBody>
      </p:sp>
      <p:sp>
        <p:nvSpPr>
          <p:cNvPr id="3" name="Vertikaler Textplatzhalt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4"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89725" y="411163"/>
            <a:ext cx="2130425" cy="5391150"/>
          </a:xfrm>
        </p:spPr>
        <p:txBody>
          <a:bodyPr vert="eaVert"/>
          <a:lstStyle/>
          <a:p>
            <a:r>
              <a:rPr lang="fr-FR" smtClean="0"/>
              <a:t>Cliquez pour modifier le style du titre</a:t>
            </a:r>
            <a:endParaRPr lang="de-DE"/>
          </a:p>
        </p:txBody>
      </p:sp>
      <p:sp>
        <p:nvSpPr>
          <p:cNvPr id="3" name="Vertikaler Textplatzhalter 2"/>
          <p:cNvSpPr>
            <a:spLocks noGrp="1"/>
          </p:cNvSpPr>
          <p:nvPr>
            <p:ph type="body" orient="vert" idx="1"/>
          </p:nvPr>
        </p:nvSpPr>
        <p:spPr>
          <a:xfrm>
            <a:off x="295275" y="411163"/>
            <a:ext cx="6242050" cy="539115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4"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Cliquez pour modifier le style du titre</a:t>
            </a:r>
            <a:endParaRPr lang="de-DE"/>
          </a:p>
        </p:txBody>
      </p:sp>
      <p:sp>
        <p:nvSpPr>
          <p:cNvPr id="3" name="Inhaltsplatzhalt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4"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fr-FR" smtClean="0"/>
              <a:t>Cliquez pour modifier le style du titre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Cliquez pour modifier le style du titre</a:t>
            </a:r>
            <a:endParaRPr lang="de-DE"/>
          </a:p>
        </p:txBody>
      </p:sp>
      <p:sp>
        <p:nvSpPr>
          <p:cNvPr id="3" name="Inhaltsplatzhalter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4" name="Inhaltsplatzhalter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5"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7"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Cliquez pour modifier le style du titre</a:t>
            </a:r>
            <a:endParaRPr lang="de-DE"/>
          </a:p>
        </p:txBody>
      </p:sp>
      <p:sp>
        <p:nvSpPr>
          <p:cNvPr id="3"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5"/>
          <p:cNvSpPr>
            <a:spLocks noGrp="1" noChangeArrowheads="1"/>
          </p:cNvSpPr>
          <p:nvPr>
            <p:ph type="ftr" sz="quarter" idx="10"/>
          </p:nvPr>
        </p:nvSpPr>
        <p:spPr>
          <a:ln/>
        </p:spPr>
        <p:txBody>
          <a:bodyPr/>
          <a:lstStyle>
            <a:lvl1pPr>
              <a:defRPr/>
            </a:lvl1pPr>
          </a:lstStyle>
          <a:p>
            <a:endParaRPr lang="fr-FR"/>
          </a:p>
        </p:txBody>
      </p:sp>
    </p:spTree>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cs typeface="+mn-cs"/>
              </a:defRPr>
            </a:lvl1pPr>
          </a:lstStyle>
          <a:p>
            <a:endParaRPr lang="fr-FR"/>
          </a:p>
        </p:txBody>
      </p:sp>
      <p:sp>
        <p:nvSpPr>
          <p:cNvPr id="1028" name="Rectangle 7"/>
          <p:cNvSpPr>
            <a:spLocks noGrp="1" noChangeArrowheads="1"/>
          </p:cNvSpPr>
          <p:nvPr>
            <p:ph type="title"/>
          </p:nvPr>
        </p:nvSpPr>
        <p:spPr bwMode="gray">
          <a:xfrm>
            <a:off x="300038" y="41116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smtClean="0"/>
              <a:t>Klicken Sie, um das Titelformat zu bearbeiten</a:t>
            </a:r>
          </a:p>
        </p:txBody>
      </p:sp>
      <p:sp>
        <p:nvSpPr>
          <p:cNvPr id="110597" name="Rectangle 5"/>
          <p:cNvSpPr>
            <a:spLocks noChangeArrowheads="1"/>
          </p:cNvSpPr>
          <p:nvPr/>
        </p:nvSpPr>
        <p:spPr bwMode="gray">
          <a:xfrm>
            <a:off x="219075" y="6365875"/>
            <a:ext cx="1343025" cy="247650"/>
          </a:xfrm>
          <a:prstGeom prst="rect">
            <a:avLst/>
          </a:prstGeom>
          <a:noFill/>
          <a:ln w="9525">
            <a:noFill/>
            <a:miter lim="800000"/>
            <a:headEnd/>
            <a:tailEnd/>
          </a:ln>
        </p:spPr>
        <p:txBody>
          <a:bodyPr/>
          <a:lstStyle/>
          <a:p>
            <a:pPr>
              <a:defRPr/>
            </a:pPr>
            <a:r>
              <a:rPr lang="de-DE" sz="1000"/>
              <a:t>Page </a:t>
            </a:r>
            <a:r>
              <a:rPr lang="de-DE" sz="1000">
                <a:sym typeface="Wingdings" pitchFamily="2" charset="2"/>
              </a:rPr>
              <a:t></a:t>
            </a:r>
            <a:r>
              <a:rPr lang="de-DE" sz="1000"/>
              <a:t> </a:t>
            </a:r>
            <a:fld id="{DDDD6FD0-2E79-46AF-8A2B-8E4B734825DB}" type="slidenum">
              <a:rPr lang="de-DE" sz="1000"/>
              <a:pPr>
                <a:defRPr/>
              </a:pPr>
              <a:t>‹N°›</a:t>
            </a:fld>
            <a:endParaRPr lang="de-DE" sz="100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fontAlgn="base" hangingPunct="1">
        <a:lnSpc>
          <a:spcPct val="90000"/>
        </a:lnSpc>
        <a:spcBef>
          <a:spcPct val="0"/>
        </a:spcBef>
        <a:spcAft>
          <a:spcPct val="0"/>
        </a:spcAft>
        <a:defRPr sz="2600" b="1">
          <a:solidFill>
            <a:schemeClr val="tx1"/>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p:titleStyle>
    <p:bodyStyle>
      <a:lvl1pPr marL="180975" indent="-180975" algn="l" rtl="0" eaLnBrk="1" fontAlgn="base" hangingPunct="1">
        <a:spcBef>
          <a:spcPct val="0"/>
        </a:spcBef>
        <a:spcAft>
          <a:spcPct val="40000"/>
        </a:spcAft>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har char="–"/>
        <a:defRPr sz="2800">
          <a:solidFill>
            <a:schemeClr val="tx1"/>
          </a:solidFill>
          <a:latin typeface="+mn-lt"/>
          <a:cs typeface="+mn-cs"/>
        </a:defRPr>
      </a:lvl2pPr>
      <a:lvl3pPr marL="720725" indent="-274638" algn="l" rtl="0" eaLnBrk="1" fontAlgn="base" hangingPunct="1">
        <a:spcBef>
          <a:spcPct val="0"/>
        </a:spcBef>
        <a:spcAft>
          <a:spcPct val="40000"/>
        </a:spcAft>
        <a:buChar char="•"/>
        <a:defRPr sz="24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1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Grp="1" noChangeArrowheads="1"/>
          </p:cNvSpPr>
          <p:nvPr>
            <p:ph type="ctrTitle"/>
          </p:nvPr>
        </p:nvSpPr>
        <p:spPr>
          <a:xfrm>
            <a:off x="1013552" y="2741880"/>
            <a:ext cx="7315200" cy="1081087"/>
          </a:xfrm>
        </p:spPr>
        <p:txBody>
          <a:bodyPr/>
          <a:lstStyle/>
          <a:p>
            <a:pPr eaLnBrk="1" hangingPunct="1"/>
            <a:r>
              <a:rPr lang="fr-FR" noProof="1" smtClean="0"/>
              <a:t>Introduction en </a:t>
            </a:r>
            <a:br>
              <a:rPr lang="fr-FR" noProof="1" smtClean="0"/>
            </a:br>
            <a:r>
              <a:rPr lang="fr-FR" noProof="1" smtClean="0"/>
              <a:t>                           Traitements d’Images</a:t>
            </a:r>
          </a:p>
        </p:txBody>
      </p:sp>
      <p:sp>
        <p:nvSpPr>
          <p:cNvPr id="9" name="Rectangle 10"/>
          <p:cNvSpPr>
            <a:spLocks noGrp="1" noChangeArrowheads="1"/>
          </p:cNvSpPr>
          <p:nvPr>
            <p:ph type="subTitle" idx="1"/>
          </p:nvPr>
        </p:nvSpPr>
        <p:spPr>
          <a:xfrm>
            <a:off x="6072198" y="214290"/>
            <a:ext cx="2920876" cy="1057619"/>
          </a:xfrm>
        </p:spPr>
        <p:txBody>
          <a:bodyPr/>
          <a:lstStyle/>
          <a:p>
            <a:pPr eaLnBrk="1" hangingPunct="1">
              <a:spcAft>
                <a:spcPts val="0"/>
              </a:spcAft>
            </a:pPr>
            <a:r>
              <a:rPr lang="fr-FR" sz="2000" noProof="1" smtClean="0"/>
              <a:t>Master II TIVA</a:t>
            </a:r>
          </a:p>
          <a:p>
            <a:pPr eaLnBrk="1" hangingPunct="1">
              <a:spcAft>
                <a:spcPts val="0"/>
              </a:spcAft>
            </a:pPr>
            <a:r>
              <a:rPr lang="fr-FR" sz="1600" noProof="1" smtClean="0"/>
              <a:t>Responsable</a:t>
            </a:r>
            <a:r>
              <a:rPr lang="fr-FR" sz="2000" noProof="1" smtClean="0"/>
              <a:t> : </a:t>
            </a:r>
            <a:r>
              <a:rPr lang="fr-FR" sz="1800" noProof="1" smtClean="0"/>
              <a:t>Dr Merouani</a:t>
            </a:r>
          </a:p>
          <a:p>
            <a:pPr eaLnBrk="1" hangingPunct="1">
              <a:spcAft>
                <a:spcPts val="0"/>
              </a:spcAft>
            </a:pPr>
            <a:r>
              <a:rPr lang="fr-FR" sz="1600" noProof="1" smtClean="0"/>
              <a:t>Intervenante</a:t>
            </a:r>
            <a:r>
              <a:rPr lang="fr-FR" sz="2000" noProof="1" smtClean="0"/>
              <a:t> :  </a:t>
            </a:r>
            <a:r>
              <a:rPr lang="fr-FR" sz="1800" noProof="1" smtClean="0"/>
              <a:t>Mme Hamissi</a:t>
            </a:r>
          </a:p>
        </p:txBody>
      </p:sp>
      <p:sp>
        <p:nvSpPr>
          <p:cNvPr id="10" name="Rectangle 10"/>
          <p:cNvSpPr txBox="1">
            <a:spLocks noChangeArrowheads="1"/>
          </p:cNvSpPr>
          <p:nvPr/>
        </p:nvSpPr>
        <p:spPr bwMode="gray">
          <a:xfrm>
            <a:off x="7599803" y="6387947"/>
            <a:ext cx="1378946" cy="33234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0"/>
              </a:spcAft>
              <a:buClrTx/>
              <a:buSzTx/>
              <a:buFont typeface="Wingdings" pitchFamily="2" charset="2"/>
              <a:buNone/>
              <a:tabLst/>
              <a:defRPr/>
            </a:pPr>
            <a:r>
              <a:rPr kumimoji="0" lang="fr-FR" sz="1600" b="0" i="0" u="none" strike="noStrike" kern="0" cap="none" spc="0" normalizeH="0" baseline="0" noProof="1" smtClean="0">
                <a:ln>
                  <a:noFill/>
                </a:ln>
                <a:solidFill>
                  <a:schemeClr val="bg1"/>
                </a:solidFill>
                <a:effectLst/>
                <a:uLnTx/>
                <a:uFillTx/>
                <a:latin typeface="+mn-lt"/>
                <a:ea typeface="+mn-ea"/>
                <a:cs typeface="+mn-cs"/>
              </a:rPr>
              <a:t>Automne</a:t>
            </a:r>
            <a:r>
              <a:rPr kumimoji="0" lang="fr-FR" sz="1600" b="0" i="0" u="none" strike="noStrike" kern="0" cap="none" spc="0" normalizeH="0" noProof="1" smtClean="0">
                <a:ln>
                  <a:noFill/>
                </a:ln>
                <a:solidFill>
                  <a:schemeClr val="bg1"/>
                </a:solidFill>
                <a:effectLst/>
                <a:uLnTx/>
                <a:uFillTx/>
                <a:latin typeface="+mn-lt"/>
                <a:ea typeface="+mn-ea"/>
                <a:cs typeface="+mn-cs"/>
              </a:rPr>
              <a:t> 2011</a:t>
            </a:r>
            <a:endParaRPr kumimoji="0" lang="fr-FR" sz="1800" b="0" i="0" u="none" strike="noStrike" kern="0" cap="none" spc="0" normalizeH="0" baseline="0" noProof="1" smtClean="0">
              <a:ln>
                <a:noFill/>
              </a:ln>
              <a:solidFill>
                <a:schemeClr val="bg1"/>
              </a:solidFill>
              <a:effectLst/>
              <a:uLnTx/>
              <a:uFillTx/>
              <a:latin typeface="+mn-lt"/>
              <a:ea typeface="+mn-ea"/>
              <a:cs typeface="+mn-cs"/>
            </a:endParaRPr>
          </a:p>
        </p:txBody>
      </p:sp>
      <p:sp>
        <p:nvSpPr>
          <p:cNvPr id="5" name="Rectangle 10"/>
          <p:cNvSpPr txBox="1">
            <a:spLocks noChangeArrowheads="1"/>
          </p:cNvSpPr>
          <p:nvPr/>
        </p:nvSpPr>
        <p:spPr bwMode="gray">
          <a:xfrm>
            <a:off x="5857884" y="3714752"/>
            <a:ext cx="714380" cy="428628"/>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0"/>
              </a:spcAft>
              <a:buClrTx/>
              <a:buSzTx/>
              <a:buFont typeface="Wingdings" pitchFamily="2" charset="2"/>
              <a:buNone/>
              <a:tabLst/>
              <a:defRPr/>
            </a:pPr>
            <a:r>
              <a:rPr kumimoji="0" lang="fr-FR" sz="2000" b="0" i="0" u="none" strike="noStrike" kern="0" cap="none" spc="0" normalizeH="0" baseline="0" noProof="1" smtClean="0">
                <a:ln>
                  <a:noFill/>
                </a:ln>
                <a:solidFill>
                  <a:schemeClr val="bg1"/>
                </a:solidFill>
                <a:effectLst/>
                <a:uLnTx/>
                <a:uFillTx/>
                <a:latin typeface="+mn-lt"/>
                <a:ea typeface="+mn-ea"/>
                <a:cs typeface="+mn-cs"/>
              </a:rPr>
              <a:t>Part 1</a:t>
            </a:r>
            <a:endParaRPr kumimoji="0" lang="fr-FR" sz="1800" b="0" i="0" u="none" strike="noStrike" kern="0" cap="none" spc="0" normalizeH="0" baseline="0" noProof="1" smtClean="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lum contrast="3000"/>
          </a:blip>
          <a:srcRect/>
          <a:stretch>
            <a:fillRect/>
          </a:stretch>
        </p:blipFill>
        <p:spPr bwMode="auto">
          <a:xfrm>
            <a:off x="357158" y="1142984"/>
            <a:ext cx="8324850" cy="4886325"/>
          </a:xfrm>
          <a:prstGeom prst="rect">
            <a:avLst/>
          </a:prstGeom>
          <a:noFill/>
          <a:ln w="9525">
            <a:noFill/>
            <a:miter lim="800000"/>
            <a:headEnd/>
            <a:tailEnd/>
          </a:ln>
        </p:spPr>
      </p:pic>
      <p:sp>
        <p:nvSpPr>
          <p:cNvPr id="5" name="Titre 1"/>
          <p:cNvSpPr>
            <a:spLocks noGrp="1"/>
          </p:cNvSpPr>
          <p:nvPr>
            <p:ph type="title"/>
          </p:nvPr>
        </p:nvSpPr>
        <p:spPr>
          <a:xfrm>
            <a:off x="285720" y="571480"/>
            <a:ext cx="8229600" cy="418352"/>
          </a:xfrm>
        </p:spPr>
        <p:txBody>
          <a:bodyPr>
            <a:noAutofit/>
          </a:bodyPr>
          <a:lstStyle/>
          <a:p>
            <a:r>
              <a:rPr lang="fr-FR" sz="2500" dirty="0" smtClean="0"/>
              <a:t>Images Matricielles</a:t>
            </a:r>
            <a:endParaRPr lang="fr-FR" sz="25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28638" y="1766906"/>
            <a:ext cx="8086725" cy="4305300"/>
          </a:xfrm>
          <a:prstGeom prst="rect">
            <a:avLst/>
          </a:prstGeom>
          <a:noFill/>
          <a:ln w="9525">
            <a:noFill/>
            <a:miter lim="800000"/>
            <a:headEnd/>
            <a:tailEnd/>
          </a:ln>
          <a:effectLst/>
        </p:spPr>
      </p:pic>
      <p:sp>
        <p:nvSpPr>
          <p:cNvPr id="5" name="Titre 1"/>
          <p:cNvSpPr>
            <a:spLocks noGrp="1"/>
          </p:cNvSpPr>
          <p:nvPr>
            <p:ph type="title"/>
          </p:nvPr>
        </p:nvSpPr>
        <p:spPr>
          <a:xfrm>
            <a:off x="142844" y="428604"/>
            <a:ext cx="8786874" cy="489790"/>
          </a:xfrm>
        </p:spPr>
        <p:txBody>
          <a:bodyPr>
            <a:normAutofit fontScale="90000"/>
          </a:bodyPr>
          <a:lstStyle/>
          <a:p>
            <a:r>
              <a:rPr lang="fr-FR" sz="2500" dirty="0" smtClean="0"/>
              <a:t>Nettoyage du bruit dans une image (</a:t>
            </a:r>
            <a:r>
              <a:rPr lang="fr-FR" sz="2400" dirty="0" smtClean="0"/>
              <a:t>Restauration d’images)</a:t>
            </a:r>
            <a:endParaRPr lang="fr-FR" sz="2500" dirty="0"/>
          </a:p>
        </p:txBody>
      </p:sp>
      <p:sp>
        <p:nvSpPr>
          <p:cNvPr id="6" name="Titre 1"/>
          <p:cNvSpPr txBox="1">
            <a:spLocks/>
          </p:cNvSpPr>
          <p:nvPr/>
        </p:nvSpPr>
        <p:spPr bwMode="gray">
          <a:xfrm>
            <a:off x="142844" y="1000108"/>
            <a:ext cx="8786874" cy="489790"/>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fontScale="97500"/>
          </a:bodyPr>
          <a:lstStyle/>
          <a:p>
            <a:pPr lvl="0" fontAlgn="base">
              <a:lnSpc>
                <a:spcPct val="90000"/>
              </a:lnSpc>
              <a:spcBef>
                <a:spcPct val="0"/>
              </a:spcBef>
              <a:spcAft>
                <a:spcPct val="0"/>
              </a:spcAft>
            </a:pPr>
            <a:r>
              <a:rPr lang="fr-FR" sz="2400" dirty="0" smtClean="0"/>
              <a:t>Lissage adaptatif</a:t>
            </a:r>
            <a:endParaRPr kumimoji="0" lang="fr-FR" sz="24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786874" cy="489790"/>
          </a:xfrm>
        </p:spPr>
        <p:txBody>
          <a:bodyPr>
            <a:normAutofit fontScale="90000"/>
          </a:bodyPr>
          <a:lstStyle/>
          <a:p>
            <a:r>
              <a:rPr lang="fr-FR" sz="2500" dirty="0" smtClean="0"/>
              <a:t>Nettoyage du bruit dans une image (</a:t>
            </a:r>
            <a:r>
              <a:rPr lang="fr-FR" sz="2400" dirty="0" smtClean="0"/>
              <a:t>Restauration d’images)</a:t>
            </a:r>
            <a:endParaRPr lang="fr-FR" sz="2500" dirty="0"/>
          </a:p>
        </p:txBody>
      </p:sp>
      <p:sp>
        <p:nvSpPr>
          <p:cNvPr id="5" name="Titre 1"/>
          <p:cNvSpPr txBox="1">
            <a:spLocks/>
          </p:cNvSpPr>
          <p:nvPr/>
        </p:nvSpPr>
        <p:spPr bwMode="gray">
          <a:xfrm>
            <a:off x="142844" y="1000108"/>
            <a:ext cx="8786874" cy="489790"/>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fontScale="97500"/>
          </a:bodyPr>
          <a:lstStyle/>
          <a:p>
            <a:pPr lvl="0" fontAlgn="base">
              <a:lnSpc>
                <a:spcPct val="90000"/>
              </a:lnSpc>
              <a:spcBef>
                <a:spcPct val="0"/>
              </a:spcBef>
              <a:spcAft>
                <a:spcPct val="0"/>
              </a:spcAft>
            </a:pPr>
            <a:r>
              <a:rPr kumimoji="0" lang="fr-FR" sz="2400" i="0" u="none" strike="noStrike" kern="0" cap="none" spc="0" normalizeH="0" baseline="0" noProof="0" dirty="0" smtClean="0">
                <a:ln>
                  <a:noFill/>
                </a:ln>
                <a:solidFill>
                  <a:schemeClr val="tx1"/>
                </a:solidFill>
                <a:effectLst/>
                <a:uLnTx/>
                <a:uFillTx/>
                <a:latin typeface="+mj-lt"/>
                <a:ea typeface="+mj-ea"/>
                <a:cs typeface="+mj-cs"/>
              </a:rPr>
              <a:t>Application</a:t>
            </a:r>
            <a:endParaRPr kumimoji="0" lang="fr-FR" sz="2400" i="0" u="none" strike="noStrike" kern="0" cap="none" spc="0" normalizeH="0" baseline="0" noProof="0" dirty="0">
              <a:ln>
                <a:noFill/>
              </a:ln>
              <a:solidFill>
                <a:schemeClr val="tx1"/>
              </a:solidFill>
              <a:effectLst/>
              <a:uLnTx/>
              <a:uFillTx/>
              <a:latin typeface="+mj-lt"/>
              <a:ea typeface="+mj-ea"/>
              <a:cs typeface="+mj-cs"/>
            </a:endParaRPr>
          </a:p>
        </p:txBody>
      </p:sp>
      <p:pic>
        <p:nvPicPr>
          <p:cNvPr id="7170" name="Picture 2"/>
          <p:cNvPicPr>
            <a:picLocks noChangeAspect="1" noChangeArrowheads="1"/>
          </p:cNvPicPr>
          <p:nvPr/>
        </p:nvPicPr>
        <p:blipFill>
          <a:blip r:embed="rId2"/>
          <a:srcRect/>
          <a:stretch>
            <a:fillRect/>
          </a:stretch>
        </p:blipFill>
        <p:spPr bwMode="auto">
          <a:xfrm>
            <a:off x="609415" y="1428736"/>
            <a:ext cx="2633668" cy="264795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193679" y="1428736"/>
            <a:ext cx="2643206" cy="2428892"/>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5908323" y="1500174"/>
            <a:ext cx="2528893" cy="2357454"/>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693349" y="3929066"/>
            <a:ext cx="2500330" cy="2357454"/>
          </a:xfrm>
          <a:prstGeom prst="rect">
            <a:avLst/>
          </a:prstGeom>
          <a:noFill/>
          <a:ln w="9525">
            <a:noFill/>
            <a:miter lim="800000"/>
            <a:headEnd/>
            <a:tailEnd/>
          </a:ln>
          <a:effectLst/>
        </p:spPr>
      </p:pic>
      <p:pic>
        <p:nvPicPr>
          <p:cNvPr id="7174" name="Picture 6"/>
          <p:cNvPicPr>
            <a:picLocks noChangeAspect="1" noChangeArrowheads="1"/>
          </p:cNvPicPr>
          <p:nvPr/>
        </p:nvPicPr>
        <p:blipFill>
          <a:blip r:embed="rId6"/>
          <a:srcRect/>
          <a:stretch>
            <a:fillRect/>
          </a:stretch>
        </p:blipFill>
        <p:spPr bwMode="auto">
          <a:xfrm>
            <a:off x="3243083" y="3929066"/>
            <a:ext cx="2490793" cy="2357454"/>
          </a:xfrm>
          <a:prstGeom prst="rect">
            <a:avLst/>
          </a:prstGeom>
          <a:noFill/>
          <a:ln w="9525">
            <a:noFill/>
            <a:miter lim="800000"/>
            <a:headEnd/>
            <a:tailEnd/>
          </a:ln>
          <a:effectLst/>
        </p:spPr>
      </p:pic>
      <p:pic>
        <p:nvPicPr>
          <p:cNvPr id="7175" name="Picture 7"/>
          <p:cNvPicPr>
            <a:picLocks noChangeAspect="1" noChangeArrowheads="1"/>
          </p:cNvPicPr>
          <p:nvPr/>
        </p:nvPicPr>
        <p:blipFill>
          <a:blip r:embed="rId7"/>
          <a:srcRect/>
          <a:stretch>
            <a:fillRect/>
          </a:stretch>
        </p:blipFill>
        <p:spPr bwMode="auto">
          <a:xfrm>
            <a:off x="5908323" y="3929066"/>
            <a:ext cx="2571768" cy="2357453"/>
          </a:xfrm>
          <a:prstGeom prst="rect">
            <a:avLst/>
          </a:prstGeom>
          <a:noFill/>
          <a:ln w="9525">
            <a:noFill/>
            <a:miter lim="800000"/>
            <a:headEnd/>
            <a:tailEnd/>
          </a:ln>
          <a:effectLst/>
        </p:spPr>
      </p:pic>
      <p:sp>
        <p:nvSpPr>
          <p:cNvPr id="12" name="Rectangle 11"/>
          <p:cNvSpPr/>
          <p:nvPr/>
        </p:nvSpPr>
        <p:spPr>
          <a:xfrm>
            <a:off x="3693745" y="1142984"/>
            <a:ext cx="1526380" cy="307777"/>
          </a:xfrm>
          <a:prstGeom prst="rect">
            <a:avLst/>
          </a:prstGeom>
        </p:spPr>
        <p:txBody>
          <a:bodyPr wrap="none">
            <a:spAutoFit/>
          </a:bodyPr>
          <a:lstStyle/>
          <a:p>
            <a:r>
              <a:rPr lang="fr-FR" sz="1400" i="1" dirty="0" smtClean="0">
                <a:solidFill>
                  <a:srgbClr val="7030A0"/>
                </a:solidFill>
              </a:rPr>
              <a:t>Filtre moyenneur</a:t>
            </a:r>
            <a:endParaRPr lang="fr-FR" sz="1400" i="1" dirty="0">
              <a:solidFill>
                <a:srgbClr val="7030A0"/>
              </a:solidFill>
            </a:endParaRPr>
          </a:p>
        </p:txBody>
      </p:sp>
      <p:sp>
        <p:nvSpPr>
          <p:cNvPr id="13" name="Rectangle 12"/>
          <p:cNvSpPr/>
          <p:nvPr/>
        </p:nvSpPr>
        <p:spPr>
          <a:xfrm>
            <a:off x="6336951" y="1142984"/>
            <a:ext cx="1218603" cy="307777"/>
          </a:xfrm>
          <a:prstGeom prst="rect">
            <a:avLst/>
          </a:prstGeom>
        </p:spPr>
        <p:txBody>
          <a:bodyPr wrap="none">
            <a:spAutoFit/>
          </a:bodyPr>
          <a:lstStyle/>
          <a:p>
            <a:r>
              <a:rPr lang="fr-FR" sz="1400" i="1" dirty="0" smtClean="0">
                <a:solidFill>
                  <a:srgbClr val="7030A0"/>
                </a:solidFill>
              </a:rPr>
              <a:t>Filtre médian</a:t>
            </a:r>
            <a:endParaRPr lang="fr-FR" sz="1400" i="1" dirty="0">
              <a:solidFill>
                <a:srgbClr val="7030A0"/>
              </a:solidFill>
            </a:endParaRPr>
          </a:p>
        </p:txBody>
      </p:sp>
      <p:sp>
        <p:nvSpPr>
          <p:cNvPr id="14" name="Rectangle 13"/>
          <p:cNvSpPr/>
          <p:nvPr/>
        </p:nvSpPr>
        <p:spPr>
          <a:xfrm>
            <a:off x="1479167" y="6286520"/>
            <a:ext cx="1527982" cy="307777"/>
          </a:xfrm>
          <a:prstGeom prst="rect">
            <a:avLst/>
          </a:prstGeom>
        </p:spPr>
        <p:txBody>
          <a:bodyPr wrap="none">
            <a:spAutoFit/>
          </a:bodyPr>
          <a:lstStyle/>
          <a:p>
            <a:r>
              <a:rPr lang="fr-FR" sz="1400" i="1" dirty="0" smtClean="0">
                <a:solidFill>
                  <a:srgbClr val="7030A0"/>
                </a:solidFill>
              </a:rPr>
              <a:t>Lissage min/max</a:t>
            </a:r>
            <a:endParaRPr lang="fr-FR" sz="1400" i="1" dirty="0">
              <a:solidFill>
                <a:srgbClr val="7030A0"/>
              </a:solidFill>
            </a:endParaRPr>
          </a:p>
        </p:txBody>
      </p:sp>
      <p:sp>
        <p:nvSpPr>
          <p:cNvPr id="16" name="Rectangle 15"/>
          <p:cNvSpPr/>
          <p:nvPr/>
        </p:nvSpPr>
        <p:spPr>
          <a:xfrm>
            <a:off x="3765183" y="6286520"/>
            <a:ext cx="1231427" cy="307777"/>
          </a:xfrm>
          <a:prstGeom prst="rect">
            <a:avLst/>
          </a:prstGeom>
        </p:spPr>
        <p:txBody>
          <a:bodyPr wrap="none">
            <a:spAutoFit/>
          </a:bodyPr>
          <a:lstStyle/>
          <a:p>
            <a:r>
              <a:rPr lang="fr-FR" sz="1400" i="1" dirty="0" smtClean="0">
                <a:solidFill>
                  <a:srgbClr val="7030A0"/>
                </a:solidFill>
              </a:rPr>
              <a:t>Lissage SNN</a:t>
            </a:r>
            <a:endParaRPr lang="fr-FR" sz="1400" i="1" dirty="0">
              <a:solidFill>
                <a:srgbClr val="7030A0"/>
              </a:solidFill>
            </a:endParaRPr>
          </a:p>
        </p:txBody>
      </p:sp>
      <p:sp>
        <p:nvSpPr>
          <p:cNvPr id="17" name="Rectangle 16"/>
          <p:cNvSpPr/>
          <p:nvPr/>
        </p:nvSpPr>
        <p:spPr>
          <a:xfrm>
            <a:off x="6551265" y="6335924"/>
            <a:ext cx="1537600" cy="307777"/>
          </a:xfrm>
          <a:prstGeom prst="rect">
            <a:avLst/>
          </a:prstGeom>
        </p:spPr>
        <p:txBody>
          <a:bodyPr wrap="none">
            <a:spAutoFit/>
          </a:bodyPr>
          <a:lstStyle/>
          <a:p>
            <a:r>
              <a:rPr lang="fr-FR" sz="1400" i="1" dirty="0" smtClean="0">
                <a:solidFill>
                  <a:srgbClr val="7030A0"/>
                </a:solidFill>
              </a:rPr>
              <a:t>Lissage adaptatif</a:t>
            </a:r>
            <a:endParaRPr lang="fr-FR" sz="1400" i="1" dirty="0">
              <a:solidFill>
                <a:srgbClr val="7030A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357166"/>
            <a:ext cx="8229600" cy="500066"/>
          </a:xfrm>
        </p:spPr>
        <p:txBody>
          <a:bodyPr>
            <a:normAutofit/>
          </a:bodyPr>
          <a:lstStyle/>
          <a:p>
            <a:r>
              <a:rPr lang="fr-FR" sz="2500" dirty="0" smtClean="0"/>
              <a:t>Filtres non linéaires divers</a:t>
            </a:r>
            <a:endParaRPr lang="fr-FR" sz="2500" dirty="0"/>
          </a:p>
        </p:txBody>
      </p:sp>
      <p:sp>
        <p:nvSpPr>
          <p:cNvPr id="5" name="Rectangle 4"/>
          <p:cNvSpPr/>
          <p:nvPr/>
        </p:nvSpPr>
        <p:spPr>
          <a:xfrm>
            <a:off x="285720" y="857232"/>
            <a:ext cx="8572560" cy="1200329"/>
          </a:xfrm>
          <a:prstGeom prst="rect">
            <a:avLst/>
          </a:prstGeom>
        </p:spPr>
        <p:txBody>
          <a:bodyPr wrap="square">
            <a:spAutoFit/>
          </a:bodyPr>
          <a:lstStyle/>
          <a:p>
            <a:r>
              <a:rPr lang="fr-FR" dirty="0" smtClean="0"/>
              <a:t>On trouve dans la littérature de nombreux filtres combinant </a:t>
            </a:r>
            <a:r>
              <a:rPr lang="fr-FR" i="1" dirty="0" smtClean="0"/>
              <a:t>filtres d'ordre, moyennes robustes </a:t>
            </a:r>
            <a:r>
              <a:rPr lang="fr-FR" dirty="0" smtClean="0"/>
              <a:t>(opérations linéaires éliminant les valeurs marginales), et </a:t>
            </a:r>
            <a:r>
              <a:rPr lang="fr-FR" i="1" dirty="0" smtClean="0"/>
              <a:t>anisotropie (le support des opérations </a:t>
            </a:r>
            <a:r>
              <a:rPr lang="fr-FR" dirty="0" smtClean="0"/>
              <a:t>s'adapte en fonction des frontières locales). Nous décrivons ici comme exemple le </a:t>
            </a:r>
            <a:r>
              <a:rPr lang="fr-FR" i="1" dirty="0" smtClean="0"/>
              <a:t>filtre de </a:t>
            </a:r>
            <a:r>
              <a:rPr lang="fr-FR" i="1" dirty="0" err="1" smtClean="0"/>
              <a:t>Nagao</a:t>
            </a:r>
            <a:r>
              <a:rPr lang="fr-FR" i="1" dirty="0" smtClean="0"/>
              <a:t>.</a:t>
            </a:r>
            <a:endParaRPr lang="fr-FR" dirty="0"/>
          </a:p>
        </p:txBody>
      </p:sp>
      <p:pic>
        <p:nvPicPr>
          <p:cNvPr id="6" name="Picture 2"/>
          <p:cNvPicPr>
            <a:picLocks noGrp="1" noChangeAspect="1" noChangeArrowheads="1"/>
          </p:cNvPicPr>
          <p:nvPr>
            <p:ph idx="1"/>
          </p:nvPr>
        </p:nvPicPr>
        <p:blipFill>
          <a:blip r:embed="rId2" cstate="print"/>
          <a:srcRect/>
          <a:stretch>
            <a:fillRect/>
          </a:stretch>
        </p:blipFill>
        <p:spPr bwMode="auto">
          <a:xfrm>
            <a:off x="500034" y="2071678"/>
            <a:ext cx="8229600" cy="42547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6"/>
          <p:cNvSpPr>
            <a:spLocks noGrp="1"/>
          </p:cNvSpPr>
          <p:nvPr>
            <p:ph type="title"/>
          </p:nvPr>
        </p:nvSpPr>
        <p:spPr>
          <a:xfrm>
            <a:off x="142844" y="357166"/>
            <a:ext cx="4143404" cy="489790"/>
          </a:xfrm>
        </p:spPr>
        <p:txBody>
          <a:bodyPr>
            <a:normAutofit/>
          </a:bodyPr>
          <a:lstStyle/>
          <a:p>
            <a:r>
              <a:rPr lang="fr-FR" sz="2500" dirty="0" smtClean="0"/>
              <a:t>Filtres directionnels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rot="5400000">
            <a:off x="6357950" y="642918"/>
            <a:ext cx="2438400" cy="2438400"/>
          </a:xfrm>
          <a:prstGeom prst="rect">
            <a:avLst/>
          </a:prstGeom>
          <a:noFill/>
          <a:ln w="9525">
            <a:noFill/>
            <a:miter lim="800000"/>
            <a:headEnd/>
            <a:tailEnd/>
          </a:ln>
        </p:spPr>
      </p:pic>
      <p:sp>
        <p:nvSpPr>
          <p:cNvPr id="6" name="Rectangle 5"/>
          <p:cNvSpPr/>
          <p:nvPr/>
        </p:nvSpPr>
        <p:spPr>
          <a:xfrm>
            <a:off x="285720" y="928670"/>
            <a:ext cx="5929354" cy="707886"/>
          </a:xfrm>
          <a:prstGeom prst="rect">
            <a:avLst/>
          </a:prstGeom>
        </p:spPr>
        <p:txBody>
          <a:bodyPr wrap="square">
            <a:spAutoFit/>
          </a:bodyPr>
          <a:lstStyle/>
          <a:p>
            <a:r>
              <a:rPr lang="fr-FR" sz="2000" dirty="0" smtClean="0"/>
              <a:t>Filtre directionnel (</a:t>
            </a:r>
            <a:r>
              <a:rPr lang="fr-FR" sz="2000" i="1" dirty="0" smtClean="0"/>
              <a:t>motion blur)</a:t>
            </a:r>
          </a:p>
          <a:p>
            <a:r>
              <a:rPr lang="fr-FR" sz="2000" dirty="0" smtClean="0"/>
              <a:t>Simule le flou causé par un mouvement de caméra</a:t>
            </a:r>
            <a:endParaRPr lang="fr-FR" sz="2000" dirty="0"/>
          </a:p>
        </p:txBody>
      </p:sp>
      <p:pic>
        <p:nvPicPr>
          <p:cNvPr id="7" name="Picture 3"/>
          <p:cNvPicPr>
            <a:picLocks noChangeAspect="1" noChangeArrowheads="1"/>
          </p:cNvPicPr>
          <p:nvPr/>
        </p:nvPicPr>
        <p:blipFill>
          <a:blip r:embed="rId3" cstate="print"/>
          <a:srcRect/>
          <a:stretch>
            <a:fillRect/>
          </a:stretch>
        </p:blipFill>
        <p:spPr bwMode="auto">
          <a:xfrm>
            <a:off x="285720" y="1643050"/>
            <a:ext cx="5715008" cy="181927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142844" y="3500438"/>
            <a:ext cx="8362950" cy="23479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229600" cy="500066"/>
          </a:xfrm>
        </p:spPr>
        <p:txBody>
          <a:bodyPr>
            <a:normAutofit/>
          </a:bodyPr>
          <a:lstStyle/>
          <a:p>
            <a:r>
              <a:rPr lang="fr-FR" sz="2500" dirty="0" smtClean="0"/>
              <a:t>Amélioration d’images</a:t>
            </a:r>
            <a:endParaRPr lang="fr-FR" sz="2500" dirty="0"/>
          </a:p>
        </p:txBody>
      </p:sp>
      <p:sp>
        <p:nvSpPr>
          <p:cNvPr id="5" name="Rectangle 4"/>
          <p:cNvSpPr/>
          <p:nvPr/>
        </p:nvSpPr>
        <p:spPr>
          <a:xfrm>
            <a:off x="357158" y="714356"/>
            <a:ext cx="8643998" cy="4108817"/>
          </a:xfrm>
          <a:prstGeom prst="rect">
            <a:avLst/>
          </a:prstGeom>
        </p:spPr>
        <p:txBody>
          <a:bodyPr wrap="square">
            <a:spAutoFit/>
          </a:bodyPr>
          <a:lstStyle/>
          <a:p>
            <a:pPr>
              <a:spcAft>
                <a:spcPts val="600"/>
              </a:spcAft>
            </a:pPr>
            <a:r>
              <a:rPr lang="fr-FR" b="1" dirty="0" smtClean="0"/>
              <a:t>Définition</a:t>
            </a:r>
          </a:p>
          <a:p>
            <a:pPr>
              <a:spcAft>
                <a:spcPts val="600"/>
              </a:spcAft>
              <a:buBlip>
                <a:blip r:embed="rId2"/>
              </a:buBlip>
            </a:pPr>
            <a:r>
              <a:rPr lang="fr-FR" dirty="0" smtClean="0"/>
              <a:t>L'amélioration a pour but de satisfaire l'</a:t>
            </a:r>
            <a:r>
              <a:rPr lang="fr-FR" dirty="0" err="1" smtClean="0"/>
              <a:t>oeil</a:t>
            </a:r>
            <a:r>
              <a:rPr lang="fr-FR" dirty="0" smtClean="0"/>
              <a:t> de l'observateur humain.</a:t>
            </a:r>
          </a:p>
          <a:p>
            <a:pPr>
              <a:spcAft>
                <a:spcPts val="600"/>
              </a:spcAft>
              <a:buBlip>
                <a:blip r:embed="rId2"/>
              </a:buBlip>
            </a:pPr>
            <a:r>
              <a:rPr lang="fr-FR" dirty="0" smtClean="0"/>
              <a:t> L'</a:t>
            </a:r>
            <a:r>
              <a:rPr lang="fr-FR" dirty="0" err="1" smtClean="0"/>
              <a:t>oeil</a:t>
            </a:r>
            <a:r>
              <a:rPr lang="fr-FR" dirty="0" smtClean="0"/>
              <a:t> humain est essentiellement sensible aux forts contrastes. C'est pourquoi les techniques d'amélioration tentent d'augmenter ceux-ci dans le but d'accroître la</a:t>
            </a:r>
          </a:p>
          <a:p>
            <a:pPr>
              <a:spcAft>
                <a:spcPts val="600"/>
              </a:spcAft>
            </a:pPr>
            <a:r>
              <a:rPr lang="fr-FR" dirty="0" smtClean="0"/>
              <a:t>séparabilité des régions composant une scène.</a:t>
            </a:r>
          </a:p>
          <a:p>
            <a:pPr>
              <a:spcAft>
                <a:spcPts val="600"/>
              </a:spcAft>
              <a:buBlip>
                <a:blip r:embed="rId2"/>
              </a:buBlip>
            </a:pPr>
            <a:r>
              <a:rPr lang="fr-FR" dirty="0" smtClean="0"/>
              <a:t>Différentes approches :</a:t>
            </a:r>
          </a:p>
          <a:p>
            <a:pPr lvl="1">
              <a:spcAft>
                <a:spcPts val="600"/>
              </a:spcAft>
              <a:buFont typeface="Wingdings" pitchFamily="2" charset="2"/>
              <a:buChar char="ü"/>
            </a:pPr>
            <a:r>
              <a:rPr lang="fr-FR" dirty="0" smtClean="0"/>
              <a:t> La modification d’histogramme</a:t>
            </a:r>
          </a:p>
          <a:p>
            <a:pPr lvl="1">
              <a:spcAft>
                <a:spcPts val="600"/>
              </a:spcAft>
              <a:buFont typeface="Wingdings" pitchFamily="2" charset="2"/>
              <a:buChar char="ü"/>
            </a:pPr>
            <a:r>
              <a:rPr lang="fr-FR" dirty="0" smtClean="0"/>
              <a:t> Le filtrage (fréquentiel)</a:t>
            </a:r>
          </a:p>
          <a:p>
            <a:pPr lvl="1">
              <a:spcAft>
                <a:spcPts val="600"/>
              </a:spcAft>
              <a:buFont typeface="Wingdings" pitchFamily="2" charset="2"/>
              <a:buChar char="ü"/>
            </a:pPr>
            <a:r>
              <a:rPr lang="fr-FR" dirty="0" smtClean="0"/>
              <a:t>Autres technique</a:t>
            </a:r>
          </a:p>
          <a:p>
            <a:pPr>
              <a:spcAft>
                <a:spcPts val="600"/>
              </a:spcAft>
            </a:pPr>
            <a:r>
              <a:rPr lang="fr-FR" b="1" dirty="0" smtClean="0"/>
              <a:t>L’histogramme</a:t>
            </a:r>
          </a:p>
          <a:p>
            <a:pPr>
              <a:spcAft>
                <a:spcPts val="600"/>
              </a:spcAft>
            </a:pPr>
            <a:r>
              <a:rPr lang="fr-FR" dirty="0" smtClean="0"/>
              <a:t>C’est une représentation statistique de l’image. Il représente la densité de probabilité de voir apparaître dans l’image un pixel de niveau de gris </a:t>
            </a:r>
            <a:r>
              <a:rPr lang="fr-FR" i="1" dirty="0" smtClean="0"/>
              <a:t>n.</a:t>
            </a:r>
            <a:endParaRPr lang="fr-FR" dirty="0"/>
          </a:p>
        </p:txBody>
      </p:sp>
      <p:pic>
        <p:nvPicPr>
          <p:cNvPr id="17410" name="Picture 2"/>
          <p:cNvPicPr>
            <a:picLocks noChangeAspect="1" noChangeArrowheads="1"/>
          </p:cNvPicPr>
          <p:nvPr/>
        </p:nvPicPr>
        <p:blipFill>
          <a:blip r:embed="rId3"/>
          <a:srcRect/>
          <a:stretch>
            <a:fillRect/>
          </a:stretch>
        </p:blipFill>
        <p:spPr bwMode="auto">
          <a:xfrm>
            <a:off x="1057304" y="4857760"/>
            <a:ext cx="7658100" cy="1728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6" name="Rectangle 5"/>
          <p:cNvSpPr/>
          <p:nvPr/>
        </p:nvSpPr>
        <p:spPr>
          <a:xfrm>
            <a:off x="71406" y="888856"/>
            <a:ext cx="3000396" cy="1846659"/>
          </a:xfrm>
          <a:prstGeom prst="rect">
            <a:avLst/>
          </a:prstGeom>
        </p:spPr>
        <p:txBody>
          <a:bodyPr wrap="square">
            <a:spAutoFit/>
          </a:bodyPr>
          <a:lstStyle/>
          <a:p>
            <a:r>
              <a:rPr lang="fr-FR" i="1" dirty="0" smtClean="0">
                <a:solidFill>
                  <a:srgbClr val="FFC000"/>
                </a:solidFill>
              </a:rPr>
              <a:t>Recadrage dynamique </a:t>
            </a:r>
            <a:r>
              <a:rPr lang="fr-FR" dirty="0" smtClean="0"/>
              <a:t>: </a:t>
            </a:r>
          </a:p>
          <a:p>
            <a:endParaRPr lang="fr-FR" sz="1600" dirty="0" smtClean="0"/>
          </a:p>
          <a:p>
            <a:r>
              <a:rPr lang="fr-FR" sz="1600" dirty="0" smtClean="0"/>
              <a:t>cette transformation a pour but d’augmenter la dynamique de l’histogramme afin</a:t>
            </a:r>
          </a:p>
          <a:p>
            <a:r>
              <a:rPr lang="fr-FR" sz="1600" dirty="0" smtClean="0"/>
              <a:t>d’améliorer le contraste dans l’image</a:t>
            </a:r>
            <a:endParaRPr lang="fr-FR" sz="1600" dirty="0"/>
          </a:p>
        </p:txBody>
      </p:sp>
      <p:pic>
        <p:nvPicPr>
          <p:cNvPr id="8194" name="Picture 2"/>
          <p:cNvPicPr>
            <a:picLocks noChangeAspect="1" noChangeArrowheads="1"/>
          </p:cNvPicPr>
          <p:nvPr/>
        </p:nvPicPr>
        <p:blipFill>
          <a:blip r:embed="rId2"/>
          <a:srcRect/>
          <a:stretch>
            <a:fillRect/>
          </a:stretch>
        </p:blipFill>
        <p:spPr bwMode="auto">
          <a:xfrm>
            <a:off x="3071802" y="857232"/>
            <a:ext cx="5929354" cy="212883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14282" y="3143248"/>
            <a:ext cx="4071966" cy="2014539"/>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3071802" y="4429156"/>
            <a:ext cx="5767401" cy="22859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214282" y="928670"/>
            <a:ext cx="2643206" cy="2123658"/>
          </a:xfrm>
          <a:prstGeom prst="rect">
            <a:avLst/>
          </a:prstGeom>
        </p:spPr>
        <p:txBody>
          <a:bodyPr wrap="square">
            <a:spAutoFit/>
          </a:bodyPr>
          <a:lstStyle/>
          <a:p>
            <a:r>
              <a:rPr lang="fr-FR" i="1" dirty="0" smtClean="0">
                <a:solidFill>
                  <a:srgbClr val="FFC000"/>
                </a:solidFill>
              </a:rPr>
              <a:t>Correction gamma :  </a:t>
            </a:r>
          </a:p>
          <a:p>
            <a:endParaRPr lang="fr-FR" i="1" dirty="0" smtClean="0">
              <a:solidFill>
                <a:srgbClr val="FFC000"/>
              </a:solidFill>
            </a:endParaRPr>
          </a:p>
          <a:p>
            <a:r>
              <a:rPr lang="fr-FR" sz="1600" dirty="0" smtClean="0"/>
              <a:t>c’est une loi non linéaire qui a pour but de corriger la non-linéarité des tubes cathodiques et d’obtenir une image plus proche de la perception humaine.</a:t>
            </a:r>
            <a:endParaRPr lang="fr-FR" sz="1600" dirty="0"/>
          </a:p>
        </p:txBody>
      </p:sp>
      <p:pic>
        <p:nvPicPr>
          <p:cNvPr id="9218" name="Picture 2"/>
          <p:cNvPicPr>
            <a:picLocks noChangeAspect="1" noChangeArrowheads="1"/>
          </p:cNvPicPr>
          <p:nvPr/>
        </p:nvPicPr>
        <p:blipFill>
          <a:blip r:embed="rId2"/>
          <a:srcRect/>
          <a:stretch>
            <a:fillRect/>
          </a:stretch>
        </p:blipFill>
        <p:spPr bwMode="auto">
          <a:xfrm>
            <a:off x="71406" y="3000372"/>
            <a:ext cx="4357718" cy="1752588"/>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a:stretch>
            <a:fillRect/>
          </a:stretch>
        </p:blipFill>
        <p:spPr bwMode="auto">
          <a:xfrm>
            <a:off x="3000364" y="857232"/>
            <a:ext cx="5929354" cy="2128839"/>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3071802" y="4143380"/>
            <a:ext cx="5857916" cy="2438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214282" y="857232"/>
            <a:ext cx="2928958" cy="2400657"/>
          </a:xfrm>
          <a:prstGeom prst="rect">
            <a:avLst/>
          </a:prstGeom>
        </p:spPr>
        <p:txBody>
          <a:bodyPr wrap="square">
            <a:spAutoFit/>
          </a:bodyPr>
          <a:lstStyle/>
          <a:p>
            <a:r>
              <a:rPr lang="fr-FR" dirty="0" smtClean="0">
                <a:solidFill>
                  <a:srgbClr val="FFC000"/>
                </a:solidFill>
              </a:rPr>
              <a:t>Binarisation : </a:t>
            </a:r>
          </a:p>
          <a:p>
            <a:endParaRPr lang="fr-FR" sz="2000" dirty="0" smtClean="0"/>
          </a:p>
          <a:p>
            <a:r>
              <a:rPr lang="fr-FR" sz="1600" dirty="0" smtClean="0"/>
              <a:t>cette opération à pour but de séparer en deux classes les pixels de l’image à l’aide d’un seuil. Lorsque plusieurs seuils sont utilisés, plusieurs classes de pixels sont crées et on parle de seuillage.</a:t>
            </a:r>
            <a:endParaRPr lang="fr-FR" sz="1600" dirty="0"/>
          </a:p>
        </p:txBody>
      </p:sp>
      <p:pic>
        <p:nvPicPr>
          <p:cNvPr id="6" name="Picture 2"/>
          <p:cNvPicPr>
            <a:picLocks noChangeAspect="1" noChangeArrowheads="1"/>
          </p:cNvPicPr>
          <p:nvPr/>
        </p:nvPicPr>
        <p:blipFill>
          <a:blip r:embed="rId2"/>
          <a:srcRect/>
          <a:stretch>
            <a:fillRect/>
          </a:stretch>
        </p:blipFill>
        <p:spPr bwMode="auto">
          <a:xfrm>
            <a:off x="3000364" y="857232"/>
            <a:ext cx="5929354" cy="2128839"/>
          </a:xfrm>
          <a:prstGeom prst="rect">
            <a:avLst/>
          </a:prstGeom>
          <a:noFill/>
          <a:ln w="9525">
            <a:noFill/>
            <a:miter lim="800000"/>
            <a:headEnd/>
            <a:tailEnd/>
          </a:ln>
          <a:effectLst/>
        </p:spPr>
      </p:pic>
      <p:pic>
        <p:nvPicPr>
          <p:cNvPr id="10242" name="Picture 2"/>
          <p:cNvPicPr>
            <a:picLocks noChangeAspect="1" noChangeArrowheads="1"/>
          </p:cNvPicPr>
          <p:nvPr/>
        </p:nvPicPr>
        <p:blipFill>
          <a:blip r:embed="rId3"/>
          <a:srcRect/>
          <a:stretch>
            <a:fillRect/>
          </a:stretch>
        </p:blipFill>
        <p:spPr bwMode="auto">
          <a:xfrm>
            <a:off x="0" y="3295661"/>
            <a:ext cx="4595822" cy="1919289"/>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3000364" y="4143380"/>
            <a:ext cx="5895989"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214282" y="785794"/>
            <a:ext cx="2786082" cy="2154436"/>
          </a:xfrm>
          <a:prstGeom prst="rect">
            <a:avLst/>
          </a:prstGeom>
        </p:spPr>
        <p:txBody>
          <a:bodyPr wrap="square">
            <a:spAutoFit/>
          </a:bodyPr>
          <a:lstStyle/>
          <a:p>
            <a:r>
              <a:rPr lang="fr-FR" i="1" dirty="0" smtClean="0">
                <a:solidFill>
                  <a:srgbClr val="FFC000"/>
                </a:solidFill>
              </a:rPr>
              <a:t>Inversion : </a:t>
            </a:r>
          </a:p>
          <a:p>
            <a:endParaRPr lang="fr-FR" sz="1600" dirty="0" smtClean="0"/>
          </a:p>
          <a:p>
            <a:r>
              <a:rPr lang="fr-FR" sz="1600" dirty="0" smtClean="0"/>
              <a:t>c’est une opération qui permet d’obtenir le négatif d’une image en inversant (au sens logique) les</a:t>
            </a:r>
          </a:p>
          <a:p>
            <a:r>
              <a:rPr lang="fr-FR" sz="1600" dirty="0" smtClean="0"/>
              <a:t>valeurs des niveaux de gris des pixels d’une image</a:t>
            </a:r>
            <a:endParaRPr lang="fr-FR" sz="1600" dirty="0"/>
          </a:p>
        </p:txBody>
      </p:sp>
      <p:pic>
        <p:nvPicPr>
          <p:cNvPr id="6" name="Picture 2"/>
          <p:cNvPicPr>
            <a:picLocks noChangeAspect="1" noChangeArrowheads="1"/>
          </p:cNvPicPr>
          <p:nvPr/>
        </p:nvPicPr>
        <p:blipFill>
          <a:blip r:embed="rId2"/>
          <a:srcRect/>
          <a:stretch>
            <a:fillRect/>
          </a:stretch>
        </p:blipFill>
        <p:spPr bwMode="auto">
          <a:xfrm>
            <a:off x="3000364" y="857232"/>
            <a:ext cx="5929354" cy="2128839"/>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95237" y="3038483"/>
            <a:ext cx="4619639" cy="189071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3000364" y="4305319"/>
            <a:ext cx="5929354" cy="21955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142844" y="928671"/>
            <a:ext cx="2857520" cy="2185214"/>
          </a:xfrm>
          <a:prstGeom prst="rect">
            <a:avLst/>
          </a:prstGeom>
        </p:spPr>
        <p:txBody>
          <a:bodyPr wrap="square">
            <a:spAutoFit/>
          </a:bodyPr>
          <a:lstStyle/>
          <a:p>
            <a:r>
              <a:rPr lang="fr-FR" i="1" dirty="0" smtClean="0">
                <a:solidFill>
                  <a:srgbClr val="FFC000"/>
                </a:solidFill>
              </a:rPr>
              <a:t>Offset ou décalage (addition : ajout d’une constante):  </a:t>
            </a:r>
          </a:p>
          <a:p>
            <a:endParaRPr lang="fr-FR" i="1" dirty="0" smtClean="0">
              <a:solidFill>
                <a:srgbClr val="FFC000"/>
              </a:solidFill>
            </a:endParaRPr>
          </a:p>
          <a:p>
            <a:r>
              <a:rPr lang="fr-FR" sz="1600" dirty="0" smtClean="0"/>
              <a:t>ces opérations permettent d’augmenter (addition) ou de diminuer (soustraction) la luminosité globale de l’image</a:t>
            </a:r>
            <a:endParaRPr lang="fr-FR" sz="1600" dirty="0"/>
          </a:p>
        </p:txBody>
      </p:sp>
      <p:pic>
        <p:nvPicPr>
          <p:cNvPr id="6" name="Picture 2"/>
          <p:cNvPicPr>
            <a:picLocks noChangeAspect="1" noChangeArrowheads="1"/>
          </p:cNvPicPr>
          <p:nvPr/>
        </p:nvPicPr>
        <p:blipFill>
          <a:blip r:embed="rId2"/>
          <a:srcRect/>
          <a:stretch>
            <a:fillRect/>
          </a:stretch>
        </p:blipFill>
        <p:spPr bwMode="auto">
          <a:xfrm>
            <a:off x="3000364" y="857232"/>
            <a:ext cx="5929354" cy="2128839"/>
          </a:xfrm>
          <a:prstGeom prst="rect">
            <a:avLst/>
          </a:prstGeom>
          <a:noFill/>
          <a:ln w="9525">
            <a:noFill/>
            <a:miter lim="800000"/>
            <a:headEnd/>
            <a:tailEnd/>
          </a:ln>
          <a:effectLst/>
        </p:spPr>
      </p:pic>
      <p:pic>
        <p:nvPicPr>
          <p:cNvPr id="12290" name="Picture 2"/>
          <p:cNvPicPr>
            <a:picLocks noChangeAspect="1" noChangeArrowheads="1"/>
          </p:cNvPicPr>
          <p:nvPr/>
        </p:nvPicPr>
        <p:blipFill>
          <a:blip r:embed="rId3"/>
          <a:srcRect/>
          <a:stretch>
            <a:fillRect/>
          </a:stretch>
        </p:blipFill>
        <p:spPr bwMode="auto">
          <a:xfrm>
            <a:off x="142844" y="3052771"/>
            <a:ext cx="4491050" cy="187642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a:srcRect/>
          <a:stretch>
            <a:fillRect/>
          </a:stretch>
        </p:blipFill>
        <p:spPr bwMode="auto">
          <a:xfrm>
            <a:off x="2928926" y="4186256"/>
            <a:ext cx="5929354" cy="23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lum contrast="-1000"/>
          </a:blip>
          <a:srcRect/>
          <a:stretch>
            <a:fillRect/>
          </a:stretch>
        </p:blipFill>
        <p:spPr bwMode="auto">
          <a:xfrm>
            <a:off x="214282" y="1071546"/>
            <a:ext cx="8724900" cy="5162550"/>
          </a:xfrm>
          <a:prstGeom prst="rect">
            <a:avLst/>
          </a:prstGeom>
          <a:noFill/>
          <a:ln w="9525">
            <a:noFill/>
            <a:miter lim="800000"/>
            <a:headEnd/>
            <a:tailEnd/>
          </a:ln>
        </p:spPr>
      </p:pic>
      <p:sp>
        <p:nvSpPr>
          <p:cNvPr id="5" name="Titre 1"/>
          <p:cNvSpPr>
            <a:spLocks noGrp="1"/>
          </p:cNvSpPr>
          <p:nvPr>
            <p:ph type="title"/>
          </p:nvPr>
        </p:nvSpPr>
        <p:spPr>
          <a:xfrm>
            <a:off x="214282" y="571480"/>
            <a:ext cx="8229600" cy="418352"/>
          </a:xfrm>
        </p:spPr>
        <p:txBody>
          <a:bodyPr>
            <a:noAutofit/>
          </a:bodyPr>
          <a:lstStyle/>
          <a:p>
            <a:r>
              <a:rPr lang="fr-FR" sz="2500" dirty="0" smtClean="0"/>
              <a:t>Images Matricielles</a:t>
            </a:r>
            <a:endParaRPr lang="fr-FR" sz="25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142844" y="857232"/>
            <a:ext cx="2857520" cy="2123658"/>
          </a:xfrm>
          <a:prstGeom prst="rect">
            <a:avLst/>
          </a:prstGeom>
        </p:spPr>
        <p:txBody>
          <a:bodyPr wrap="square">
            <a:spAutoFit/>
          </a:bodyPr>
          <a:lstStyle/>
          <a:p>
            <a:r>
              <a:rPr lang="fr-FR" i="1" dirty="0" smtClean="0">
                <a:solidFill>
                  <a:srgbClr val="FFC000"/>
                </a:solidFill>
              </a:rPr>
              <a:t>Gain (Multiplication : produit par une constante) </a:t>
            </a:r>
          </a:p>
          <a:p>
            <a:endParaRPr lang="fr-FR" sz="1600" i="1" dirty="0" smtClean="0">
              <a:solidFill>
                <a:srgbClr val="FFC000"/>
              </a:solidFill>
            </a:endParaRPr>
          </a:p>
          <a:p>
            <a:r>
              <a:rPr lang="fr-FR" sz="1600" dirty="0" smtClean="0"/>
              <a:t>ces opérations permettent d’amplifier</a:t>
            </a:r>
          </a:p>
          <a:p>
            <a:r>
              <a:rPr lang="fr-FR" sz="1600" dirty="0" smtClean="0"/>
              <a:t>(multiplication) ou d’atténuer (division) la luminosité</a:t>
            </a:r>
          </a:p>
          <a:p>
            <a:r>
              <a:rPr lang="fr-FR" sz="1600" dirty="0" smtClean="0"/>
              <a:t>globale de l’image</a:t>
            </a:r>
            <a:endParaRPr lang="fr-FR" sz="1600" dirty="0"/>
          </a:p>
        </p:txBody>
      </p:sp>
      <p:pic>
        <p:nvPicPr>
          <p:cNvPr id="6" name="Picture 2"/>
          <p:cNvPicPr>
            <a:picLocks noChangeAspect="1" noChangeArrowheads="1"/>
          </p:cNvPicPr>
          <p:nvPr/>
        </p:nvPicPr>
        <p:blipFill>
          <a:blip r:embed="rId2"/>
          <a:srcRect/>
          <a:stretch>
            <a:fillRect/>
          </a:stretch>
        </p:blipFill>
        <p:spPr bwMode="auto">
          <a:xfrm>
            <a:off x="3000364" y="857232"/>
            <a:ext cx="5929354" cy="2128839"/>
          </a:xfrm>
          <a:prstGeom prst="rect">
            <a:avLst/>
          </a:prstGeom>
          <a:noFill/>
          <a:ln w="9525">
            <a:noFill/>
            <a:miter lim="800000"/>
            <a:headEnd/>
            <a:tailEnd/>
          </a:ln>
          <a:effectLst/>
        </p:spPr>
      </p:pic>
      <p:pic>
        <p:nvPicPr>
          <p:cNvPr id="13314" name="Picture 2"/>
          <p:cNvPicPr>
            <a:picLocks noChangeAspect="1" noChangeArrowheads="1"/>
          </p:cNvPicPr>
          <p:nvPr/>
        </p:nvPicPr>
        <p:blipFill>
          <a:blip r:embed="rId3"/>
          <a:srcRect/>
          <a:stretch>
            <a:fillRect/>
          </a:stretch>
        </p:blipFill>
        <p:spPr bwMode="auto">
          <a:xfrm>
            <a:off x="76187" y="3000372"/>
            <a:ext cx="4495813" cy="2028828"/>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3000364" y="4214818"/>
            <a:ext cx="5857916" cy="22098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71438" y="928670"/>
            <a:ext cx="2928926" cy="1631216"/>
          </a:xfrm>
          <a:prstGeom prst="rect">
            <a:avLst/>
          </a:prstGeom>
        </p:spPr>
        <p:txBody>
          <a:bodyPr wrap="square">
            <a:spAutoFit/>
          </a:bodyPr>
          <a:lstStyle/>
          <a:p>
            <a:r>
              <a:rPr lang="fr-FR" i="1" dirty="0" smtClean="0">
                <a:solidFill>
                  <a:srgbClr val="FFC000"/>
                </a:solidFill>
              </a:rPr>
              <a:t>Égalisation d’histogramme (linéarisation) : </a:t>
            </a:r>
          </a:p>
          <a:p>
            <a:endParaRPr lang="fr-FR" sz="1600" i="1" dirty="0" smtClean="0">
              <a:solidFill>
                <a:srgbClr val="FFC000"/>
              </a:solidFill>
            </a:endParaRPr>
          </a:p>
          <a:p>
            <a:r>
              <a:rPr lang="fr-FR" sz="1600" dirty="0" smtClean="0"/>
              <a:t>L’objectif est de renforcer le contraste mais de façon plus locale.</a:t>
            </a:r>
            <a:endParaRPr lang="fr-FR" sz="1600" dirty="0"/>
          </a:p>
        </p:txBody>
      </p:sp>
      <p:pic>
        <p:nvPicPr>
          <p:cNvPr id="6" name="Picture 2"/>
          <p:cNvPicPr>
            <a:picLocks noChangeAspect="1" noChangeArrowheads="1"/>
          </p:cNvPicPr>
          <p:nvPr/>
        </p:nvPicPr>
        <p:blipFill>
          <a:blip r:embed="rId2"/>
          <a:srcRect/>
          <a:stretch>
            <a:fillRect/>
          </a:stretch>
        </p:blipFill>
        <p:spPr bwMode="auto">
          <a:xfrm>
            <a:off x="3000364" y="857232"/>
            <a:ext cx="5929354" cy="2128839"/>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95244" y="3143248"/>
            <a:ext cx="5405450" cy="190024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4"/>
          <a:srcRect/>
          <a:stretch>
            <a:fillRect/>
          </a:stretch>
        </p:blipFill>
        <p:spPr bwMode="auto">
          <a:xfrm>
            <a:off x="2857489" y="4357694"/>
            <a:ext cx="6000791" cy="21240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a:stretch>
            <a:fillRect/>
          </a:stretch>
        </p:blipFill>
        <p:spPr bwMode="auto">
          <a:xfrm>
            <a:off x="142844" y="3000372"/>
            <a:ext cx="4572032" cy="1824027"/>
          </a:xfrm>
          <a:prstGeom prst="rect">
            <a:avLst/>
          </a:prstGeom>
          <a:noFill/>
          <a:ln w="9525">
            <a:noFill/>
            <a:miter lim="800000"/>
            <a:headEnd/>
            <a:tailEnd/>
          </a:ln>
          <a:effectLst/>
        </p:spPr>
      </p:pic>
      <p:sp>
        <p:nvSpPr>
          <p:cNvPr id="4" name="Titre 1"/>
          <p:cNvSpPr>
            <a:spLocks noGrp="1"/>
          </p:cNvSpPr>
          <p:nvPr>
            <p:ph type="title"/>
          </p:nvPr>
        </p:nvSpPr>
        <p:spPr>
          <a:xfrm>
            <a:off x="142844" y="285728"/>
            <a:ext cx="8643998" cy="500066"/>
          </a:xfrm>
        </p:spPr>
        <p:txBody>
          <a:bodyPr>
            <a:noAutofit/>
          </a:bodyPr>
          <a:lstStyle/>
          <a:p>
            <a:r>
              <a:rPr lang="fr-FR" sz="2500" dirty="0" smtClean="0"/>
              <a:t>Amélioration d’images : La modification d’histogramme</a:t>
            </a:r>
            <a:br>
              <a:rPr lang="fr-FR" sz="2500" dirty="0" smtClean="0"/>
            </a:br>
            <a:r>
              <a:rPr lang="fr-FR" sz="2500" dirty="0" smtClean="0"/>
              <a:t> </a:t>
            </a:r>
            <a:endParaRPr lang="fr-FR" sz="2500" dirty="0"/>
          </a:p>
        </p:txBody>
      </p:sp>
      <p:sp>
        <p:nvSpPr>
          <p:cNvPr id="5" name="Rectangle 4"/>
          <p:cNvSpPr/>
          <p:nvPr/>
        </p:nvSpPr>
        <p:spPr>
          <a:xfrm>
            <a:off x="142844" y="785794"/>
            <a:ext cx="2214578" cy="2123658"/>
          </a:xfrm>
          <a:prstGeom prst="rect">
            <a:avLst/>
          </a:prstGeom>
        </p:spPr>
        <p:txBody>
          <a:bodyPr wrap="square">
            <a:spAutoFit/>
          </a:bodyPr>
          <a:lstStyle/>
          <a:p>
            <a:r>
              <a:rPr lang="fr-FR" i="1" dirty="0" smtClean="0">
                <a:solidFill>
                  <a:srgbClr val="FFC000"/>
                </a:solidFill>
              </a:rPr>
              <a:t>Spécification d’histogramme: </a:t>
            </a:r>
          </a:p>
          <a:p>
            <a:endParaRPr lang="fr-FR" sz="1600" i="1" dirty="0" smtClean="0">
              <a:solidFill>
                <a:srgbClr val="FFC000"/>
              </a:solidFill>
            </a:endParaRPr>
          </a:p>
          <a:p>
            <a:r>
              <a:rPr lang="fr-FR" sz="1600" dirty="0" smtClean="0"/>
              <a:t>L’objectif est que l’image reste invariante aux</a:t>
            </a:r>
          </a:p>
          <a:p>
            <a:r>
              <a:rPr lang="fr-FR" sz="1600" dirty="0" smtClean="0"/>
              <a:t>conditions d’éclairage et d’observation</a:t>
            </a:r>
            <a:endParaRPr lang="fr-FR" sz="1600" dirty="0"/>
          </a:p>
        </p:txBody>
      </p:sp>
      <p:pic>
        <p:nvPicPr>
          <p:cNvPr id="15362" name="Picture 2"/>
          <p:cNvPicPr>
            <a:picLocks noChangeAspect="1" noChangeArrowheads="1"/>
          </p:cNvPicPr>
          <p:nvPr/>
        </p:nvPicPr>
        <p:blipFill>
          <a:blip r:embed="rId3"/>
          <a:srcRect/>
          <a:stretch>
            <a:fillRect/>
          </a:stretch>
        </p:blipFill>
        <p:spPr bwMode="auto">
          <a:xfrm>
            <a:off x="2428860" y="714356"/>
            <a:ext cx="6429420" cy="242887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2357422" y="4214818"/>
            <a:ext cx="6500858" cy="23955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557213" y="1543050"/>
            <a:ext cx="8029575" cy="3771900"/>
          </a:xfrm>
          <a:prstGeom prst="rect">
            <a:avLst/>
          </a:prstGeom>
          <a:noFill/>
          <a:ln w="9525">
            <a:noFill/>
            <a:miter lim="800000"/>
            <a:headEnd/>
            <a:tailEnd/>
          </a:ln>
          <a:effectLst/>
        </p:spPr>
      </p:pic>
      <p:sp>
        <p:nvSpPr>
          <p:cNvPr id="5" name="Titre 1"/>
          <p:cNvSpPr>
            <a:spLocks noGrp="1"/>
          </p:cNvSpPr>
          <p:nvPr>
            <p:ph type="title"/>
          </p:nvPr>
        </p:nvSpPr>
        <p:spPr>
          <a:xfrm>
            <a:off x="142844" y="285728"/>
            <a:ext cx="8643998" cy="500066"/>
          </a:xfrm>
        </p:spPr>
        <p:txBody>
          <a:bodyPr>
            <a:noAutofit/>
          </a:bodyPr>
          <a:lstStyle/>
          <a:p>
            <a:r>
              <a:rPr lang="fr-FR" sz="2500" dirty="0" smtClean="0"/>
              <a:t>Amélioration d’images : </a:t>
            </a:r>
            <a:r>
              <a:rPr lang="fr-FR" sz="2400" dirty="0" smtClean="0"/>
              <a:t>Le rehaussement de contraste </a:t>
            </a:r>
            <a:r>
              <a:rPr lang="fr-FR" sz="2500" dirty="0" smtClean="0"/>
              <a:t/>
            </a:r>
            <a:br>
              <a:rPr lang="fr-FR" sz="2500" dirty="0" smtClean="0"/>
            </a:br>
            <a:r>
              <a:rPr lang="fr-FR" sz="2500" dirty="0" smtClean="0"/>
              <a:t> </a:t>
            </a:r>
            <a:endParaRPr lang="fr-FR" sz="2500" dirty="0"/>
          </a:p>
        </p:txBody>
      </p:sp>
      <p:sp>
        <p:nvSpPr>
          <p:cNvPr id="6" name="Rectangle 5"/>
          <p:cNvSpPr/>
          <p:nvPr/>
        </p:nvSpPr>
        <p:spPr>
          <a:xfrm>
            <a:off x="714348" y="1000108"/>
            <a:ext cx="8143932" cy="400110"/>
          </a:xfrm>
          <a:prstGeom prst="rect">
            <a:avLst/>
          </a:prstGeom>
        </p:spPr>
        <p:txBody>
          <a:bodyPr wrap="square">
            <a:spAutoFit/>
          </a:bodyPr>
          <a:lstStyle/>
          <a:p>
            <a:pPr algn="ctr"/>
            <a:r>
              <a:rPr lang="fr-FR" sz="2000" dirty="0" smtClean="0"/>
              <a:t>Convolution de l’image avec un filtre rehausseur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571480"/>
            <a:ext cx="8229600" cy="418352"/>
          </a:xfrm>
        </p:spPr>
        <p:txBody>
          <a:bodyPr>
            <a:noAutofit/>
          </a:bodyPr>
          <a:lstStyle/>
          <a:p>
            <a:r>
              <a:rPr lang="fr-FR" sz="2500" dirty="0" smtClean="0"/>
              <a:t>Images Matricielles</a:t>
            </a:r>
            <a:endParaRPr lang="fr-FR" sz="2500" dirty="0"/>
          </a:p>
        </p:txBody>
      </p:sp>
      <p:pic>
        <p:nvPicPr>
          <p:cNvPr id="1026" name="Picture 2"/>
          <p:cNvPicPr>
            <a:picLocks noGrp="1" noChangeAspect="1" noChangeArrowheads="1"/>
          </p:cNvPicPr>
          <p:nvPr>
            <p:ph idx="1"/>
          </p:nvPr>
        </p:nvPicPr>
        <p:blipFill>
          <a:blip r:embed="rId2" cstate="print">
            <a:lum contrast="-5000"/>
          </a:blip>
          <a:srcRect/>
          <a:stretch>
            <a:fillRect/>
          </a:stretch>
        </p:blipFill>
        <p:spPr bwMode="auto">
          <a:xfrm>
            <a:off x="1428728" y="1785926"/>
            <a:ext cx="6715172" cy="3857652"/>
          </a:xfrm>
          <a:prstGeom prst="rect">
            <a:avLst/>
          </a:prstGeom>
          <a:noFill/>
          <a:ln w="9525">
            <a:noFill/>
            <a:miter lim="800000"/>
            <a:headEnd/>
            <a:tailEnd/>
          </a:ln>
        </p:spPr>
      </p:pic>
      <p:sp>
        <p:nvSpPr>
          <p:cNvPr id="5" name="Rectangle 4"/>
          <p:cNvSpPr/>
          <p:nvPr/>
        </p:nvSpPr>
        <p:spPr>
          <a:xfrm>
            <a:off x="642910" y="1071546"/>
            <a:ext cx="6357982" cy="369332"/>
          </a:xfrm>
          <a:prstGeom prst="rect">
            <a:avLst/>
          </a:prstGeom>
        </p:spPr>
        <p:txBody>
          <a:bodyPr wrap="square">
            <a:spAutoFit/>
          </a:bodyPr>
          <a:lstStyle/>
          <a:p>
            <a:r>
              <a:rPr lang="fr-FR" b="1" dirty="0" smtClean="0">
                <a:solidFill>
                  <a:srgbClr val="0070C0"/>
                </a:solidFill>
              </a:rPr>
              <a:t>Pixels et niveaux de gris (intensité ou luminance)</a:t>
            </a:r>
            <a:endParaRPr lang="fr-FR" dirty="0">
              <a:solidFill>
                <a:srgbClr val="0070C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lum bright="2000"/>
          </a:blip>
          <a:srcRect/>
          <a:stretch>
            <a:fillRect/>
          </a:stretch>
        </p:blipFill>
        <p:spPr bwMode="auto">
          <a:xfrm>
            <a:off x="714348" y="857232"/>
            <a:ext cx="7867650" cy="5438775"/>
          </a:xfrm>
          <a:prstGeom prst="rect">
            <a:avLst/>
          </a:prstGeom>
          <a:noFill/>
          <a:ln w="9525">
            <a:noFill/>
            <a:miter lim="800000"/>
            <a:headEnd/>
            <a:tailEnd/>
          </a:ln>
        </p:spPr>
      </p:pic>
      <p:sp>
        <p:nvSpPr>
          <p:cNvPr id="5" name="Titre 1"/>
          <p:cNvSpPr>
            <a:spLocks noGrp="1"/>
          </p:cNvSpPr>
          <p:nvPr>
            <p:ph type="title"/>
          </p:nvPr>
        </p:nvSpPr>
        <p:spPr>
          <a:xfrm>
            <a:off x="285720" y="428604"/>
            <a:ext cx="8229600" cy="418352"/>
          </a:xfrm>
        </p:spPr>
        <p:txBody>
          <a:bodyPr>
            <a:noAutofit/>
          </a:bodyPr>
          <a:lstStyle/>
          <a:p>
            <a:r>
              <a:rPr lang="fr-FR" sz="2500" dirty="0" smtClean="0"/>
              <a:t>Images Matricielles</a:t>
            </a:r>
            <a:endParaRPr lang="fr-FR" sz="25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342900" y="1100155"/>
            <a:ext cx="8586818" cy="4829175"/>
          </a:xfrm>
          <a:prstGeom prst="rect">
            <a:avLst/>
          </a:prstGeom>
          <a:noFill/>
          <a:ln w="9525">
            <a:noFill/>
            <a:miter lim="800000"/>
            <a:headEnd/>
            <a:tailEnd/>
          </a:ln>
        </p:spPr>
      </p:pic>
      <p:sp>
        <p:nvSpPr>
          <p:cNvPr id="5" name="Titre 1"/>
          <p:cNvSpPr>
            <a:spLocks noGrp="1"/>
          </p:cNvSpPr>
          <p:nvPr>
            <p:ph type="title"/>
          </p:nvPr>
        </p:nvSpPr>
        <p:spPr>
          <a:xfrm>
            <a:off x="357158" y="500042"/>
            <a:ext cx="8229600" cy="418352"/>
          </a:xfrm>
        </p:spPr>
        <p:txBody>
          <a:bodyPr>
            <a:noAutofit/>
          </a:bodyPr>
          <a:lstStyle/>
          <a:p>
            <a:r>
              <a:rPr lang="fr-FR" sz="2500" dirty="0" smtClean="0"/>
              <a:t>Images Matricielles</a:t>
            </a:r>
            <a:endParaRPr lang="fr-FR" sz="2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2910" y="928670"/>
            <a:ext cx="3846309" cy="369332"/>
          </a:xfrm>
          <a:prstGeom prst="rect">
            <a:avLst/>
          </a:prstGeom>
        </p:spPr>
        <p:txBody>
          <a:bodyPr wrap="none">
            <a:spAutoFit/>
          </a:bodyPr>
          <a:lstStyle/>
          <a:p>
            <a:r>
              <a:rPr lang="fr-FR" b="1" dirty="0" smtClean="0">
                <a:solidFill>
                  <a:srgbClr val="0070C0"/>
                </a:solidFill>
              </a:rPr>
              <a:t>Echantillonnage et quantification</a:t>
            </a:r>
            <a:endParaRPr lang="fr-FR" dirty="0">
              <a:solidFill>
                <a:srgbClr val="0070C0"/>
              </a:solidFill>
            </a:endParaRPr>
          </a:p>
        </p:txBody>
      </p:sp>
      <p:sp>
        <p:nvSpPr>
          <p:cNvPr id="7" name="Titre 1"/>
          <p:cNvSpPr>
            <a:spLocks noGrp="1"/>
          </p:cNvSpPr>
          <p:nvPr>
            <p:ph type="title"/>
          </p:nvPr>
        </p:nvSpPr>
        <p:spPr>
          <a:xfrm>
            <a:off x="214282" y="500042"/>
            <a:ext cx="8229600" cy="500066"/>
          </a:xfrm>
        </p:spPr>
        <p:txBody>
          <a:bodyPr>
            <a:normAutofit/>
          </a:bodyPr>
          <a:lstStyle/>
          <a:p>
            <a:r>
              <a:rPr lang="fr-FR" dirty="0" smtClean="0"/>
              <a:t>Quelques Définitions</a:t>
            </a:r>
            <a:endParaRPr lang="fr-FR" dirty="0"/>
          </a:p>
        </p:txBody>
      </p:sp>
      <p:pic>
        <p:nvPicPr>
          <p:cNvPr id="12" name="Picture 5"/>
          <p:cNvPicPr>
            <a:picLocks noGrp="1" noChangeAspect="1" noChangeArrowheads="1"/>
          </p:cNvPicPr>
          <p:nvPr>
            <p:ph idx="1"/>
          </p:nvPr>
        </p:nvPicPr>
        <p:blipFill>
          <a:blip r:embed="rId2" cstate="print"/>
          <a:srcRect/>
          <a:stretch>
            <a:fillRect/>
          </a:stretch>
        </p:blipFill>
        <p:spPr bwMode="auto">
          <a:xfrm>
            <a:off x="1571604" y="1285860"/>
            <a:ext cx="5905500" cy="2495550"/>
          </a:xfrm>
          <a:prstGeom prst="rect">
            <a:avLst/>
          </a:prstGeom>
          <a:noFill/>
          <a:ln w="9525">
            <a:noFill/>
            <a:miter lim="800000"/>
            <a:headEnd/>
            <a:tailEnd/>
          </a:ln>
        </p:spPr>
      </p:pic>
      <p:sp>
        <p:nvSpPr>
          <p:cNvPr id="13" name="Espace réservé du contenu 2"/>
          <p:cNvSpPr txBox="1">
            <a:spLocks/>
          </p:cNvSpPr>
          <p:nvPr/>
        </p:nvSpPr>
        <p:spPr>
          <a:xfrm>
            <a:off x="142844" y="3786190"/>
            <a:ext cx="8786874" cy="2500330"/>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ct val="20000"/>
              </a:spcBef>
              <a:spcAft>
                <a:spcPts val="0"/>
              </a:spcAft>
              <a:buSzPct val="95000"/>
              <a:buFont typeface="Wingdings" pitchFamily="2" charset="2"/>
              <a:buChar char="ü"/>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L’échantillonnage est le procédé de discrétisation spatiale d’une image consistant </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associer à chaque zone rectangulaire </a:t>
            </a:r>
            <a:r>
              <a:rPr kumimoji="0" lang="fr-FR" i="1" u="none" strike="noStrike" kern="1200" cap="none" spc="0" normalizeH="0" baseline="0" noProof="0" dirty="0" smtClean="0">
                <a:ln>
                  <a:noFill/>
                </a:ln>
                <a:solidFill>
                  <a:schemeClr val="tx1"/>
                </a:solidFill>
                <a:effectLst/>
                <a:uLnTx/>
                <a:uFillTx/>
                <a:latin typeface="+mn-lt"/>
                <a:ea typeface="+mn-ea"/>
                <a:cs typeface="+mn-cs"/>
              </a:rPr>
              <a:t>R(x, y) d’une image continue une unique </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fr-FR" i="1" u="none" strike="noStrike" kern="1200" cap="none" spc="0" normalizeH="0" baseline="0" noProof="0" dirty="0" smtClean="0">
                <a:ln>
                  <a:noFill/>
                </a:ln>
                <a:solidFill>
                  <a:schemeClr val="tx1"/>
                </a:solidFill>
                <a:effectLst/>
                <a:uLnTx/>
                <a:uFillTx/>
                <a:latin typeface="+mn-lt"/>
                <a:ea typeface="+mn-ea"/>
                <a:cs typeface="+mn-cs"/>
              </a:rPr>
              <a:t>valeur I(x, y). </a:t>
            </a:r>
          </a:p>
          <a:p>
            <a:pPr marL="274320" marR="0" lvl="0" indent="-274320" algn="l" defTabSz="914400" rtl="0" eaLnBrk="1" fontAlgn="auto" latinLnBrk="0" hangingPunct="1">
              <a:lnSpc>
                <a:spcPct val="100000"/>
              </a:lnSpc>
              <a:spcBef>
                <a:spcPct val="20000"/>
              </a:spcBef>
              <a:spcAft>
                <a:spcPts val="0"/>
              </a:spcAft>
              <a:buSzPct val="95000"/>
              <a:buFont typeface="Wingdings" pitchFamily="2" charset="2"/>
              <a:buChar char="ü"/>
              <a:tabLst/>
              <a:defRPr/>
            </a:pPr>
            <a:r>
              <a:rPr kumimoji="0" lang="fr-FR" i="1" u="none" strike="noStrike" kern="1200" cap="none" spc="0" normalizeH="0" baseline="0" noProof="0" dirty="0" smtClean="0">
                <a:ln>
                  <a:noFill/>
                </a:ln>
                <a:solidFill>
                  <a:schemeClr val="tx1"/>
                </a:solidFill>
                <a:effectLst/>
                <a:uLnTx/>
                <a:uFillTx/>
                <a:latin typeface="+mn-lt"/>
                <a:ea typeface="+mn-ea"/>
                <a:cs typeface="+mn-cs"/>
              </a:rPr>
              <a:t>On </a:t>
            </a:r>
            <a:r>
              <a:rPr kumimoji="0" lang="fr-FR" i="0" u="none" strike="noStrike" kern="1200" cap="none" spc="0" normalizeH="0" baseline="0" noProof="0" dirty="0" smtClean="0">
                <a:ln>
                  <a:noFill/>
                </a:ln>
                <a:solidFill>
                  <a:schemeClr val="tx1"/>
                </a:solidFill>
                <a:effectLst/>
                <a:uLnTx/>
                <a:uFillTx/>
                <a:latin typeface="+mn-lt"/>
                <a:ea typeface="+mn-ea"/>
                <a:cs typeface="+mn-cs"/>
              </a:rPr>
              <a:t>parle de sous-échantillonnage lorsque l’image est déjà discrétisée et qu’on </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diminue le nombre d’échantillons.</a:t>
            </a:r>
          </a:p>
          <a:p>
            <a:pPr marL="274320" marR="0" lvl="0" indent="-274320" algn="l" defTabSz="914400" rtl="0" eaLnBrk="1" fontAlgn="auto" latinLnBrk="0" hangingPunct="1">
              <a:lnSpc>
                <a:spcPct val="100000"/>
              </a:lnSpc>
              <a:spcBef>
                <a:spcPct val="20000"/>
              </a:spcBef>
              <a:spcAft>
                <a:spcPts val="0"/>
              </a:spcAft>
              <a:buSzPct val="95000"/>
              <a:buFont typeface="Wingdings" pitchFamily="2" charset="2"/>
              <a:buChar char="ü"/>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Une image numérique est une image échantillonnée et quantifiée. La </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Quantification désigne la limitation du nombre de valeurs différentes que peut </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fr-FR" i="0" u="none" strike="noStrike" kern="1200" cap="none" spc="0" normalizeH="0" baseline="0" noProof="0" dirty="0" smtClean="0">
                <a:ln>
                  <a:noFill/>
                </a:ln>
                <a:solidFill>
                  <a:schemeClr val="tx1"/>
                </a:solidFill>
                <a:effectLst/>
                <a:uLnTx/>
                <a:uFillTx/>
                <a:latin typeface="+mn-lt"/>
                <a:ea typeface="+mn-ea"/>
                <a:cs typeface="+mn-cs"/>
              </a:rPr>
              <a:t>prendre </a:t>
            </a:r>
            <a:r>
              <a:rPr kumimoji="0" lang="fr-FR" i="1" u="none" strike="noStrike" kern="1200" cap="none" spc="0" normalizeH="0" baseline="0" noProof="0" dirty="0" smtClean="0">
                <a:ln>
                  <a:noFill/>
                </a:ln>
                <a:solidFill>
                  <a:schemeClr val="tx1"/>
                </a:solidFill>
                <a:effectLst/>
                <a:uLnTx/>
                <a:uFillTx/>
                <a:latin typeface="+mn-lt"/>
                <a:ea typeface="+mn-ea"/>
                <a:cs typeface="+mn-cs"/>
              </a:rPr>
              <a:t>I(x, y).</a:t>
            </a:r>
            <a:endParaRPr kumimoji="0" lang="fr-FR"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57158" y="571480"/>
            <a:ext cx="8229600" cy="500066"/>
          </a:xfrm>
        </p:spPr>
        <p:txBody>
          <a:bodyPr>
            <a:normAutofit/>
          </a:bodyPr>
          <a:lstStyle/>
          <a:p>
            <a:r>
              <a:rPr lang="fr-FR" dirty="0" smtClean="0"/>
              <a:t>Quelques Définitions</a:t>
            </a:r>
            <a:endParaRPr lang="fr-FR" dirty="0"/>
          </a:p>
        </p:txBody>
      </p:sp>
      <p:pic>
        <p:nvPicPr>
          <p:cNvPr id="5" name="Picture 2"/>
          <p:cNvPicPr>
            <a:picLocks noChangeAspect="1" noChangeArrowheads="1"/>
          </p:cNvPicPr>
          <p:nvPr/>
        </p:nvPicPr>
        <p:blipFill>
          <a:blip r:embed="rId2" cstate="print"/>
          <a:srcRect/>
          <a:stretch>
            <a:fillRect/>
          </a:stretch>
        </p:blipFill>
        <p:spPr bwMode="auto">
          <a:xfrm>
            <a:off x="1071538" y="1357298"/>
            <a:ext cx="6929486" cy="428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42844" y="357166"/>
            <a:ext cx="8229600" cy="500066"/>
          </a:xfrm>
        </p:spPr>
        <p:txBody>
          <a:bodyPr>
            <a:normAutofit/>
          </a:bodyPr>
          <a:lstStyle/>
          <a:p>
            <a:r>
              <a:rPr lang="fr-FR" dirty="0" smtClean="0"/>
              <a:t>Quelques Définitions</a:t>
            </a:r>
            <a:endParaRPr lang="fr-FR" dirty="0"/>
          </a:p>
        </p:txBody>
      </p:sp>
      <p:sp>
        <p:nvSpPr>
          <p:cNvPr id="12" name="Espace réservé du contenu 11"/>
          <p:cNvSpPr>
            <a:spLocks noGrp="1"/>
          </p:cNvSpPr>
          <p:nvPr>
            <p:ph idx="1"/>
          </p:nvPr>
        </p:nvSpPr>
        <p:spPr>
          <a:xfrm>
            <a:off x="500034" y="857232"/>
            <a:ext cx="8229600" cy="357190"/>
          </a:xfrm>
        </p:spPr>
        <p:txBody>
          <a:bodyPr>
            <a:normAutofit/>
          </a:bodyPr>
          <a:lstStyle/>
          <a:p>
            <a:r>
              <a:rPr lang="fr-FR" sz="1800" b="1" dirty="0" smtClean="0">
                <a:solidFill>
                  <a:srgbClr val="0070C0"/>
                </a:solidFill>
              </a:rPr>
              <a:t>Profil - Histogramme</a:t>
            </a:r>
            <a:endParaRPr lang="fr-FR" sz="1800" dirty="0">
              <a:solidFill>
                <a:srgbClr val="0070C0"/>
              </a:solidFill>
            </a:endParaRPr>
          </a:p>
        </p:txBody>
      </p:sp>
      <p:sp>
        <p:nvSpPr>
          <p:cNvPr id="13" name="Rectangle 12"/>
          <p:cNvSpPr/>
          <p:nvPr/>
        </p:nvSpPr>
        <p:spPr>
          <a:xfrm>
            <a:off x="142844" y="1214422"/>
            <a:ext cx="8786874" cy="923330"/>
          </a:xfrm>
          <a:prstGeom prst="rect">
            <a:avLst/>
          </a:prstGeom>
        </p:spPr>
        <p:txBody>
          <a:bodyPr wrap="square">
            <a:spAutoFit/>
          </a:bodyPr>
          <a:lstStyle/>
          <a:p>
            <a:r>
              <a:rPr lang="fr-FR" dirty="0" smtClean="0"/>
              <a:t>Il est possible de tracer un trait sur le flanc du zèbre de l’image en niveaux de gris ci-dessous et obtenir le profil correspondant, c’est à dire le niveau de gris de chaque point ou pixel traversé par la ligne :</a:t>
            </a:r>
            <a:endParaRPr lang="fr-FR" dirty="0"/>
          </a:p>
        </p:txBody>
      </p:sp>
      <p:pic>
        <p:nvPicPr>
          <p:cNvPr id="3078" name="Picture 6"/>
          <p:cNvPicPr>
            <a:picLocks noChangeAspect="1" noChangeArrowheads="1"/>
          </p:cNvPicPr>
          <p:nvPr/>
        </p:nvPicPr>
        <p:blipFill>
          <a:blip r:embed="rId2" cstate="print"/>
          <a:srcRect/>
          <a:stretch>
            <a:fillRect/>
          </a:stretch>
        </p:blipFill>
        <p:spPr bwMode="auto">
          <a:xfrm>
            <a:off x="2000232" y="2214554"/>
            <a:ext cx="5357850" cy="1500198"/>
          </a:xfrm>
          <a:prstGeom prst="rect">
            <a:avLst/>
          </a:prstGeom>
          <a:noFill/>
          <a:ln w="9525">
            <a:noFill/>
            <a:miter lim="800000"/>
            <a:headEnd/>
            <a:tailEnd/>
          </a:ln>
        </p:spPr>
      </p:pic>
      <p:sp>
        <p:nvSpPr>
          <p:cNvPr id="15" name="Rectangle 14"/>
          <p:cNvSpPr/>
          <p:nvPr/>
        </p:nvSpPr>
        <p:spPr>
          <a:xfrm>
            <a:off x="71406" y="3786190"/>
            <a:ext cx="8858312" cy="646331"/>
          </a:xfrm>
          <a:prstGeom prst="rect">
            <a:avLst/>
          </a:prstGeom>
        </p:spPr>
        <p:txBody>
          <a:bodyPr wrap="square">
            <a:spAutoFit/>
          </a:bodyPr>
          <a:lstStyle/>
          <a:p>
            <a:r>
              <a:rPr lang="fr-FR" dirty="0" smtClean="0"/>
              <a:t>L’histogramme de l’image en niveau de gris ci-dessous correspond aux nombres de pixel pour chaque nuance de gris.</a:t>
            </a:r>
            <a:endParaRPr lang="fr-FR" dirty="0"/>
          </a:p>
        </p:txBody>
      </p:sp>
      <p:pic>
        <p:nvPicPr>
          <p:cNvPr id="3079" name="Picture 7"/>
          <p:cNvPicPr>
            <a:picLocks noChangeAspect="1" noChangeArrowheads="1"/>
          </p:cNvPicPr>
          <p:nvPr/>
        </p:nvPicPr>
        <p:blipFill>
          <a:blip r:embed="rId3" cstate="print"/>
          <a:srcRect/>
          <a:stretch>
            <a:fillRect/>
          </a:stretch>
        </p:blipFill>
        <p:spPr bwMode="auto">
          <a:xfrm>
            <a:off x="1571604" y="4572008"/>
            <a:ext cx="5715040" cy="2000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715008" y="714356"/>
            <a:ext cx="3214710" cy="5643602"/>
          </a:xfrm>
          <a:prstGeom prst="rect">
            <a:avLst/>
          </a:prstGeom>
          <a:noFill/>
          <a:ln w="9525">
            <a:noFill/>
            <a:miter lim="800000"/>
            <a:headEnd/>
            <a:tailEnd/>
          </a:ln>
        </p:spPr>
      </p:pic>
      <p:sp>
        <p:nvSpPr>
          <p:cNvPr id="2" name="Titre 1"/>
          <p:cNvSpPr>
            <a:spLocks noGrp="1"/>
          </p:cNvSpPr>
          <p:nvPr>
            <p:ph type="title"/>
          </p:nvPr>
        </p:nvSpPr>
        <p:spPr>
          <a:xfrm>
            <a:off x="142844" y="500042"/>
            <a:ext cx="8229600" cy="418352"/>
          </a:xfrm>
        </p:spPr>
        <p:txBody>
          <a:bodyPr>
            <a:noAutofit/>
          </a:bodyPr>
          <a:lstStyle/>
          <a:p>
            <a:r>
              <a:rPr lang="fr-FR" sz="2500" dirty="0" smtClean="0"/>
              <a:t>La chaîne de traitement des images</a:t>
            </a:r>
            <a:endParaRPr lang="fr-FR" sz="2500" dirty="0"/>
          </a:p>
        </p:txBody>
      </p:sp>
      <p:sp>
        <p:nvSpPr>
          <p:cNvPr id="10" name="Rectangle 9"/>
          <p:cNvSpPr/>
          <p:nvPr/>
        </p:nvSpPr>
        <p:spPr>
          <a:xfrm>
            <a:off x="142844" y="1000108"/>
            <a:ext cx="5286412" cy="5447645"/>
          </a:xfrm>
          <a:prstGeom prst="rect">
            <a:avLst/>
          </a:prstGeom>
        </p:spPr>
        <p:txBody>
          <a:bodyPr wrap="square">
            <a:spAutoFit/>
          </a:bodyPr>
          <a:lstStyle/>
          <a:p>
            <a:r>
              <a:rPr lang="fr-FR" b="1" dirty="0" smtClean="0"/>
              <a:t>Acquisition : </a:t>
            </a:r>
            <a:r>
              <a:rPr lang="fr-FR" sz="1600" dirty="0" smtClean="0"/>
              <a:t>Convertir l’image d’une vue réelle en une image numérique.</a:t>
            </a:r>
          </a:p>
          <a:p>
            <a:endParaRPr lang="fr-FR" dirty="0" smtClean="0"/>
          </a:p>
          <a:p>
            <a:r>
              <a:rPr lang="fr-FR" b="1" dirty="0" smtClean="0"/>
              <a:t>Pré-traitement (ou traitement)</a:t>
            </a:r>
          </a:p>
          <a:p>
            <a:pPr lvl="1">
              <a:buFont typeface="Wingdings" pitchFamily="2" charset="2"/>
              <a:buChar char="§"/>
            </a:pPr>
            <a:r>
              <a:rPr lang="fr-FR" sz="1600" b="1" dirty="0" smtClean="0"/>
              <a:t>Compresser, restaurer et améliorer </a:t>
            </a:r>
            <a:r>
              <a:rPr lang="fr-FR" sz="1600" dirty="0" smtClean="0"/>
              <a:t>l’image.</a:t>
            </a:r>
          </a:p>
          <a:p>
            <a:pPr lvl="1">
              <a:buFont typeface="Wingdings" pitchFamily="2" charset="2"/>
              <a:buChar char="§"/>
            </a:pPr>
            <a:r>
              <a:rPr lang="fr-FR" sz="1600" dirty="0" smtClean="0"/>
              <a:t> Préparer l’image au traitement et à l’analyse.</a:t>
            </a:r>
          </a:p>
          <a:p>
            <a:pPr lvl="1">
              <a:buFont typeface="Wingdings" pitchFamily="2" charset="2"/>
              <a:buChar char="§"/>
            </a:pPr>
            <a:r>
              <a:rPr lang="fr-FR" sz="1600" dirty="0" smtClean="0"/>
              <a:t>Coder l’image.</a:t>
            </a:r>
          </a:p>
          <a:p>
            <a:pPr lvl="1"/>
            <a:endParaRPr lang="fr-FR" sz="1600" dirty="0" smtClean="0"/>
          </a:p>
          <a:p>
            <a:r>
              <a:rPr lang="fr-FR" b="1" dirty="0" smtClean="0"/>
              <a:t>Traitement (ou analyse)</a:t>
            </a:r>
          </a:p>
          <a:p>
            <a:pPr lvl="1">
              <a:buFont typeface="Wingdings" pitchFamily="2" charset="2"/>
              <a:buChar char="§"/>
            </a:pPr>
            <a:r>
              <a:rPr lang="fr-FR" sz="1600" b="1" dirty="0" smtClean="0"/>
              <a:t>Extraire </a:t>
            </a:r>
            <a:r>
              <a:rPr lang="fr-FR" sz="1600" dirty="0" smtClean="0"/>
              <a:t>l’information utile</a:t>
            </a:r>
            <a:r>
              <a:rPr lang="fr-FR" sz="1600" b="1" dirty="0" smtClean="0"/>
              <a:t>.</a:t>
            </a:r>
          </a:p>
          <a:p>
            <a:pPr lvl="2">
              <a:buFont typeface="Arial" pitchFamily="34" charset="0"/>
              <a:buChar char="•"/>
            </a:pPr>
            <a:r>
              <a:rPr lang="fr-FR" sz="1600" dirty="0" smtClean="0"/>
              <a:t>Traitement bas-niveau : l’image est décrite de manière numérique (structurelle), il n’y a pas de liens avec la réalité qu’elle représente.</a:t>
            </a:r>
          </a:p>
          <a:p>
            <a:pPr lvl="2">
              <a:buFont typeface="Arial" pitchFamily="34" charset="0"/>
              <a:buChar char="•"/>
            </a:pPr>
            <a:r>
              <a:rPr lang="fr-FR" sz="1600" dirty="0" smtClean="0"/>
              <a:t> Traitement haut-niveau : l’image est décrite de manière symbolique, un lien existe avec la scène observée.</a:t>
            </a:r>
          </a:p>
          <a:p>
            <a:pPr lvl="2"/>
            <a:endParaRPr lang="fr-FR" sz="1600" dirty="0" smtClean="0"/>
          </a:p>
          <a:p>
            <a:r>
              <a:rPr lang="fr-FR" b="1" dirty="0" smtClean="0"/>
              <a:t>Analyse (ou décision ou interprétation)</a:t>
            </a:r>
          </a:p>
          <a:p>
            <a:pPr lvl="1">
              <a:buFont typeface="Wingdings" pitchFamily="2" charset="2"/>
              <a:buChar char="§"/>
            </a:pPr>
            <a:r>
              <a:rPr lang="fr-FR" sz="1600" dirty="0" smtClean="0"/>
              <a:t> </a:t>
            </a:r>
            <a:r>
              <a:rPr lang="fr-FR" sz="1600" b="1" dirty="0" smtClean="0"/>
              <a:t>Interpréter </a:t>
            </a:r>
            <a:r>
              <a:rPr lang="fr-FR" sz="1600" dirty="0" smtClean="0"/>
              <a:t>les informations et </a:t>
            </a:r>
            <a:r>
              <a:rPr lang="fr-FR" sz="1600" b="1" dirty="0" smtClean="0"/>
              <a:t>décider </a:t>
            </a:r>
            <a:r>
              <a:rPr lang="fr-FR" sz="1600" dirty="0" smtClean="0"/>
              <a:t>d'une action à </a:t>
            </a:r>
            <a:r>
              <a:rPr lang="fr-FR" sz="1600" b="1" dirty="0" smtClean="0"/>
              <a:t>engager : </a:t>
            </a:r>
            <a:r>
              <a:rPr lang="fr-FR" sz="1600" dirty="0" smtClean="0"/>
              <a:t>l’image est alors décrite de manière sémantique.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1428736"/>
            <a:ext cx="8524875" cy="4429156"/>
          </a:xfrm>
        </p:spPr>
        <p:txBody>
          <a:bodyPr/>
          <a:lstStyle/>
          <a:p>
            <a:pPr>
              <a:spcAft>
                <a:spcPts val="600"/>
              </a:spcAft>
            </a:pPr>
            <a:r>
              <a:rPr lang="fr-FR" sz="1800" b="1" dirty="0" smtClean="0"/>
              <a:t>Synthèse d’images (infographie)</a:t>
            </a:r>
          </a:p>
          <a:p>
            <a:pPr lvl="2">
              <a:buNone/>
            </a:pPr>
            <a:r>
              <a:rPr lang="fr-FR" sz="1600" dirty="0" smtClean="0"/>
              <a:t>Modélisation mathématique du contenu des images.</a:t>
            </a:r>
          </a:p>
          <a:p>
            <a:r>
              <a:rPr lang="fr-FR" sz="1800" b="1" dirty="0" smtClean="0"/>
              <a:t>Amélioration</a:t>
            </a:r>
          </a:p>
          <a:p>
            <a:pPr lvl="2">
              <a:buNone/>
            </a:pPr>
            <a:r>
              <a:rPr lang="fr-FR" sz="1600" dirty="0" smtClean="0"/>
              <a:t>Modification de l'image dans le but de la rendre plus agréable à l'</a:t>
            </a:r>
            <a:r>
              <a:rPr lang="fr-FR" sz="1600" dirty="0" err="1" smtClean="0"/>
              <a:t>oeil</a:t>
            </a:r>
            <a:r>
              <a:rPr lang="fr-FR" sz="1600" dirty="0" smtClean="0"/>
              <a:t>.</a:t>
            </a:r>
          </a:p>
          <a:p>
            <a:r>
              <a:rPr lang="fr-FR" sz="1800" b="1" dirty="0" smtClean="0"/>
              <a:t>Restauration</a:t>
            </a:r>
          </a:p>
          <a:p>
            <a:pPr lvl="2">
              <a:buNone/>
            </a:pPr>
            <a:r>
              <a:rPr lang="fr-FR" sz="1600" dirty="0" smtClean="0"/>
              <a:t>Correction des défauts dus à une source de dégradation.</a:t>
            </a:r>
          </a:p>
          <a:p>
            <a:r>
              <a:rPr lang="fr-FR" sz="1800" b="1" dirty="0" smtClean="0"/>
              <a:t>Compression</a:t>
            </a:r>
          </a:p>
          <a:p>
            <a:pPr lvl="2">
              <a:buNone/>
            </a:pPr>
            <a:r>
              <a:rPr lang="fr-FR" sz="1600" dirty="0" smtClean="0"/>
              <a:t>Réduction du volume de l'image.</a:t>
            </a:r>
          </a:p>
          <a:p>
            <a:r>
              <a:rPr lang="fr-FR" sz="1800" b="1" dirty="0" smtClean="0"/>
              <a:t>Quantification</a:t>
            </a:r>
          </a:p>
          <a:p>
            <a:pPr lvl="2">
              <a:buNone/>
            </a:pPr>
            <a:r>
              <a:rPr lang="fr-FR" sz="1600" dirty="0" smtClean="0"/>
              <a:t>Codage de l’image.</a:t>
            </a:r>
          </a:p>
          <a:p>
            <a:r>
              <a:rPr lang="fr-FR" sz="1800" b="1" dirty="0" smtClean="0"/>
              <a:t>Segmentation</a:t>
            </a:r>
          </a:p>
          <a:p>
            <a:pPr lvl="2">
              <a:buNone/>
            </a:pPr>
            <a:r>
              <a:rPr lang="fr-FR" sz="1600" dirty="0" smtClean="0"/>
              <a:t> Partition de l’image.</a:t>
            </a:r>
          </a:p>
        </p:txBody>
      </p:sp>
      <p:sp>
        <p:nvSpPr>
          <p:cNvPr id="4" name="Titre 1"/>
          <p:cNvSpPr>
            <a:spLocks noGrp="1"/>
          </p:cNvSpPr>
          <p:nvPr>
            <p:ph type="title"/>
          </p:nvPr>
        </p:nvSpPr>
        <p:spPr>
          <a:xfrm>
            <a:off x="142844" y="500042"/>
            <a:ext cx="8229600" cy="418352"/>
          </a:xfrm>
        </p:spPr>
        <p:txBody>
          <a:bodyPr>
            <a:noAutofit/>
          </a:bodyPr>
          <a:lstStyle/>
          <a:p>
            <a:r>
              <a:rPr lang="fr-FR" sz="2500" dirty="0" smtClean="0"/>
              <a:t>La chaîne de traitement des images</a:t>
            </a:r>
            <a:endParaRPr lang="fr-FR" sz="25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4348" y="928670"/>
            <a:ext cx="8229600" cy="704104"/>
          </a:xfrm>
        </p:spPr>
        <p:txBody>
          <a:bodyPr>
            <a:normAutofit/>
          </a:bodyPr>
          <a:lstStyle/>
          <a:p>
            <a:r>
              <a:rPr lang="fr-FR" dirty="0" smtClean="0"/>
              <a:t>Image Numérique</a:t>
            </a:r>
            <a:endParaRPr lang="fr-FR" dirty="0"/>
          </a:p>
        </p:txBody>
      </p:sp>
      <p:pic>
        <p:nvPicPr>
          <p:cNvPr id="1026" name="Picture 2"/>
          <p:cNvPicPr>
            <a:picLocks noGrp="1" noChangeAspect="1" noChangeArrowheads="1"/>
          </p:cNvPicPr>
          <p:nvPr>
            <p:ph idx="1"/>
          </p:nvPr>
        </p:nvPicPr>
        <p:blipFill>
          <a:blip r:embed="rId2" cstate="print"/>
          <a:stretch>
            <a:fillRect/>
          </a:stretch>
        </p:blipFill>
        <p:spPr bwMode="auto">
          <a:xfrm>
            <a:off x="295275" y="1512367"/>
            <a:ext cx="8524875" cy="42666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418352"/>
          </a:xfrm>
        </p:spPr>
        <p:txBody>
          <a:bodyPr>
            <a:noAutofit/>
          </a:bodyPr>
          <a:lstStyle/>
          <a:p>
            <a:r>
              <a:rPr lang="fr-FR" sz="2500" dirty="0" smtClean="0"/>
              <a:t>La chaîne de traitement des images</a:t>
            </a:r>
            <a:endParaRPr lang="fr-FR" sz="2500" dirty="0"/>
          </a:p>
        </p:txBody>
      </p:sp>
      <p:sp>
        <p:nvSpPr>
          <p:cNvPr id="5" name="Rectangle 4"/>
          <p:cNvSpPr/>
          <p:nvPr/>
        </p:nvSpPr>
        <p:spPr>
          <a:xfrm>
            <a:off x="357158" y="1357298"/>
            <a:ext cx="8429684" cy="4062651"/>
          </a:xfrm>
          <a:prstGeom prst="rect">
            <a:avLst/>
          </a:prstGeom>
        </p:spPr>
        <p:txBody>
          <a:bodyPr wrap="square">
            <a:spAutoFit/>
          </a:bodyPr>
          <a:lstStyle/>
          <a:p>
            <a:pPr>
              <a:spcAft>
                <a:spcPts val="600"/>
              </a:spcAft>
              <a:buFont typeface="Wingdings" pitchFamily="2" charset="2"/>
              <a:buChar char="§"/>
            </a:pPr>
            <a:r>
              <a:rPr lang="fr-FR" b="1" dirty="0" smtClean="0"/>
              <a:t>Classification</a:t>
            </a:r>
          </a:p>
          <a:p>
            <a:pPr lvl="1">
              <a:spcAft>
                <a:spcPts val="600"/>
              </a:spcAft>
            </a:pPr>
            <a:r>
              <a:rPr lang="fr-FR" sz="1600" dirty="0" smtClean="0"/>
              <a:t>Affectation des données de l’image à une classe définie.</a:t>
            </a:r>
          </a:p>
          <a:p>
            <a:pPr>
              <a:spcAft>
                <a:spcPts val="600"/>
              </a:spcAft>
              <a:buFont typeface="Wingdings" pitchFamily="2" charset="2"/>
              <a:buChar char="§"/>
            </a:pPr>
            <a:r>
              <a:rPr lang="fr-FR" b="1" dirty="0" smtClean="0"/>
              <a:t>Reconnaissances des formes</a:t>
            </a:r>
          </a:p>
          <a:p>
            <a:pPr lvl="1">
              <a:spcAft>
                <a:spcPts val="600"/>
              </a:spcAft>
            </a:pPr>
            <a:r>
              <a:rPr lang="fr-FR" dirty="0" smtClean="0"/>
              <a:t> </a:t>
            </a:r>
            <a:r>
              <a:rPr lang="fr-FR" sz="1600" dirty="0" smtClean="0"/>
              <a:t>Identification du contenu de l’image.</a:t>
            </a:r>
          </a:p>
          <a:p>
            <a:pPr>
              <a:spcAft>
                <a:spcPts val="600"/>
              </a:spcAft>
              <a:buFont typeface="Wingdings" pitchFamily="2" charset="2"/>
              <a:buChar char="§"/>
            </a:pPr>
            <a:r>
              <a:rPr lang="fr-FR" b="1" dirty="0" smtClean="0"/>
              <a:t>Indexation et recherche d’images</a:t>
            </a:r>
          </a:p>
          <a:p>
            <a:pPr lvl="1">
              <a:spcAft>
                <a:spcPts val="600"/>
              </a:spcAft>
            </a:pPr>
            <a:r>
              <a:rPr lang="fr-FR" sz="1600" dirty="0" smtClean="0"/>
              <a:t>Caractérisation du contenu de l’image.</a:t>
            </a:r>
          </a:p>
          <a:p>
            <a:pPr>
              <a:spcAft>
                <a:spcPts val="600"/>
              </a:spcAft>
              <a:buFont typeface="Wingdings" pitchFamily="2" charset="2"/>
              <a:buChar char="§"/>
            </a:pPr>
            <a:r>
              <a:rPr lang="fr-FR" b="1" dirty="0" smtClean="0"/>
              <a:t>Analyse du mouvement</a:t>
            </a:r>
          </a:p>
          <a:p>
            <a:pPr lvl="1">
              <a:spcAft>
                <a:spcPts val="600"/>
              </a:spcAft>
            </a:pPr>
            <a:r>
              <a:rPr lang="fr-FR" dirty="0" smtClean="0"/>
              <a:t> </a:t>
            </a:r>
            <a:r>
              <a:rPr lang="fr-FR" sz="1600" dirty="0" smtClean="0"/>
              <a:t>Estimation du mouvement dans les séquences d’images.</a:t>
            </a:r>
          </a:p>
          <a:p>
            <a:pPr>
              <a:spcAft>
                <a:spcPts val="600"/>
              </a:spcAft>
              <a:buFont typeface="Wingdings" pitchFamily="2" charset="2"/>
              <a:buChar char="§"/>
            </a:pPr>
            <a:r>
              <a:rPr lang="fr-FR" b="1" dirty="0" smtClean="0"/>
              <a:t>Vision 3D</a:t>
            </a:r>
          </a:p>
          <a:p>
            <a:pPr lvl="1">
              <a:spcAft>
                <a:spcPts val="600"/>
              </a:spcAft>
              <a:buFont typeface="Wingdings" pitchFamily="2" charset="2"/>
              <a:buChar char="§"/>
            </a:pPr>
            <a:r>
              <a:rPr lang="fr-FR" sz="1600" dirty="0" smtClean="0"/>
              <a:t>Localisation en 3 dimensions des objets dans l’image (triangulation, stéréoscopie ou stéréovision, …)</a:t>
            </a:r>
          </a:p>
          <a:p>
            <a:pPr>
              <a:spcAft>
                <a:spcPts val="600"/>
              </a:spcAft>
              <a:buFont typeface="Wingdings" pitchFamily="2" charset="2"/>
              <a:buChar char="§"/>
            </a:pPr>
            <a:r>
              <a:rPr lang="fr-FR" b="1" dirty="0" smtClean="0"/>
              <a:t>Visualisation</a:t>
            </a:r>
            <a:endParaRPr lang="fr-FR" sz="11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428604"/>
            <a:ext cx="8229600" cy="346914"/>
          </a:xfrm>
        </p:spPr>
        <p:txBody>
          <a:bodyPr>
            <a:noAutofit/>
          </a:bodyPr>
          <a:lstStyle/>
          <a:p>
            <a:r>
              <a:rPr lang="fr-FR" sz="2500" dirty="0" smtClean="0"/>
              <a:t>Applications</a:t>
            </a:r>
            <a:endParaRPr lang="fr-FR" sz="25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4643438" y="714356"/>
            <a:ext cx="4338640" cy="5000660"/>
          </a:xfrm>
          <a:prstGeom prst="rect">
            <a:avLst/>
          </a:prstGeom>
          <a:noFill/>
          <a:ln w="9525">
            <a:noFill/>
            <a:miter lim="800000"/>
            <a:headEnd/>
            <a:tailEnd/>
          </a:ln>
        </p:spPr>
      </p:pic>
      <p:sp>
        <p:nvSpPr>
          <p:cNvPr id="5" name="Rectangle 4"/>
          <p:cNvSpPr/>
          <p:nvPr/>
        </p:nvSpPr>
        <p:spPr>
          <a:xfrm>
            <a:off x="142844" y="1214422"/>
            <a:ext cx="4786314" cy="4862870"/>
          </a:xfrm>
          <a:prstGeom prst="rect">
            <a:avLst/>
          </a:prstGeom>
        </p:spPr>
        <p:txBody>
          <a:bodyPr wrap="square">
            <a:spAutoFit/>
          </a:bodyPr>
          <a:lstStyle/>
          <a:p>
            <a:r>
              <a:rPr lang="fr-FR" sz="1600" dirty="0" smtClean="0">
                <a:solidFill>
                  <a:srgbClr val="0070C0"/>
                </a:solidFill>
              </a:rPr>
              <a:t>– </a:t>
            </a:r>
            <a:r>
              <a:rPr lang="fr-FR" sz="1400" b="1" dirty="0" smtClean="0">
                <a:solidFill>
                  <a:srgbClr val="0070C0"/>
                </a:solidFill>
              </a:rPr>
              <a:t>Robotique - Industrie</a:t>
            </a:r>
          </a:p>
          <a:p>
            <a:r>
              <a:rPr lang="fr-FR" sz="1400" dirty="0" smtClean="0"/>
              <a:t>     – Assemblage, reconnaissance de pièces</a:t>
            </a:r>
          </a:p>
          <a:p>
            <a:r>
              <a:rPr lang="fr-FR" sz="1400" dirty="0" smtClean="0"/>
              <a:t>     – Contrôle de qualité</a:t>
            </a:r>
          </a:p>
          <a:p>
            <a:r>
              <a:rPr lang="fr-FR" sz="1400" dirty="0" smtClean="0"/>
              <a:t>     – Véhicule autonome, </a:t>
            </a:r>
            <a:r>
              <a:rPr lang="fr-FR" sz="1400" dirty="0" err="1" smtClean="0"/>
              <a:t>etc</a:t>
            </a:r>
            <a:r>
              <a:rPr lang="fr-FR" sz="1400" dirty="0" smtClean="0"/>
              <a:t> ...</a:t>
            </a:r>
          </a:p>
          <a:p>
            <a:r>
              <a:rPr lang="fr-FR" sz="1400" dirty="0" smtClean="0"/>
              <a:t>– </a:t>
            </a:r>
            <a:r>
              <a:rPr lang="fr-FR" sz="1400" b="1" dirty="0" smtClean="0">
                <a:solidFill>
                  <a:srgbClr val="0070C0"/>
                </a:solidFill>
              </a:rPr>
              <a:t>Télédétection</a:t>
            </a:r>
          </a:p>
          <a:p>
            <a:r>
              <a:rPr lang="fr-FR" sz="1400" dirty="0" smtClean="0"/>
              <a:t>     – Météo</a:t>
            </a:r>
          </a:p>
          <a:p>
            <a:r>
              <a:rPr lang="fr-FR" sz="1400" dirty="0" smtClean="0"/>
              <a:t>     – Cartographie</a:t>
            </a:r>
          </a:p>
          <a:p>
            <a:r>
              <a:rPr lang="fr-FR" sz="1400" dirty="0" smtClean="0"/>
              <a:t>     – Analyse des ressources terrestres</a:t>
            </a:r>
          </a:p>
          <a:p>
            <a:r>
              <a:rPr lang="fr-FR" sz="1400" dirty="0" smtClean="0"/>
              <a:t>     – Astronomie</a:t>
            </a:r>
          </a:p>
          <a:p>
            <a:r>
              <a:rPr lang="fr-FR" sz="1400" dirty="0" smtClean="0"/>
              <a:t>     – Restauration, etc...</a:t>
            </a:r>
          </a:p>
          <a:p>
            <a:r>
              <a:rPr lang="fr-FR" sz="1400" dirty="0" smtClean="0">
                <a:solidFill>
                  <a:srgbClr val="0070C0"/>
                </a:solidFill>
              </a:rPr>
              <a:t>– </a:t>
            </a:r>
            <a:r>
              <a:rPr lang="fr-FR" sz="1400" b="1" dirty="0" smtClean="0">
                <a:solidFill>
                  <a:srgbClr val="0070C0"/>
                </a:solidFill>
              </a:rPr>
              <a:t>Applications militaires</a:t>
            </a:r>
          </a:p>
          <a:p>
            <a:r>
              <a:rPr lang="fr-FR" sz="1400" dirty="0" smtClean="0"/>
              <a:t>     – Guidage de missile</a:t>
            </a:r>
          </a:p>
          <a:p>
            <a:r>
              <a:rPr lang="fr-FR" sz="1400" dirty="0" smtClean="0"/>
              <a:t>     – Reconnaissance (aérienne, sous-marine, </a:t>
            </a:r>
            <a:r>
              <a:rPr lang="fr-FR" sz="1400" dirty="0" err="1" smtClean="0"/>
              <a:t>etc</a:t>
            </a:r>
            <a:r>
              <a:rPr lang="fr-FR" sz="1400" dirty="0" smtClean="0"/>
              <a:t> ...)</a:t>
            </a:r>
          </a:p>
          <a:p>
            <a:r>
              <a:rPr lang="fr-FR" sz="1400" dirty="0" smtClean="0">
                <a:solidFill>
                  <a:srgbClr val="0070C0"/>
                </a:solidFill>
              </a:rPr>
              <a:t>– </a:t>
            </a:r>
            <a:r>
              <a:rPr lang="fr-FR" sz="1400" b="1" dirty="0" smtClean="0">
                <a:solidFill>
                  <a:srgbClr val="0070C0"/>
                </a:solidFill>
              </a:rPr>
              <a:t>Imagerie médicale</a:t>
            </a:r>
          </a:p>
          <a:p>
            <a:r>
              <a:rPr lang="fr-FR" sz="1400" dirty="0" smtClean="0"/>
              <a:t>     – Tomographie</a:t>
            </a:r>
          </a:p>
          <a:p>
            <a:r>
              <a:rPr lang="fr-FR" sz="1400" dirty="0" smtClean="0"/>
              <a:t>     – Aide au diagnostic</a:t>
            </a:r>
          </a:p>
          <a:p>
            <a:r>
              <a:rPr lang="fr-FR" sz="1400" dirty="0" smtClean="0"/>
              <a:t>     – Comptage (nombre de cellules)</a:t>
            </a:r>
          </a:p>
          <a:p>
            <a:r>
              <a:rPr lang="fr-FR" sz="1400" dirty="0" smtClean="0"/>
              <a:t>     – Suivi de formes anatomiques</a:t>
            </a:r>
          </a:p>
          <a:p>
            <a:r>
              <a:rPr lang="fr-FR" sz="1400" dirty="0" smtClean="0"/>
              <a:t>     – Restauration, etc...</a:t>
            </a:r>
          </a:p>
          <a:p>
            <a:r>
              <a:rPr lang="fr-FR" sz="1400" dirty="0" smtClean="0">
                <a:solidFill>
                  <a:srgbClr val="0070C0"/>
                </a:solidFill>
              </a:rPr>
              <a:t>– </a:t>
            </a:r>
            <a:r>
              <a:rPr lang="fr-FR" sz="1400" b="1" dirty="0" smtClean="0">
                <a:solidFill>
                  <a:srgbClr val="0070C0"/>
                </a:solidFill>
              </a:rPr>
              <a:t>Sécurité</a:t>
            </a:r>
          </a:p>
          <a:p>
            <a:r>
              <a:rPr lang="fr-FR" sz="1400" dirty="0" smtClean="0">
                <a:solidFill>
                  <a:srgbClr val="0070C0"/>
                </a:solidFill>
              </a:rPr>
              <a:t> </a:t>
            </a:r>
            <a:r>
              <a:rPr lang="fr-FR" sz="1400" dirty="0" smtClean="0"/>
              <a:t>    – Reconnaissance (d’empreintes, visages, signatures)</a:t>
            </a:r>
          </a:p>
          <a:p>
            <a:r>
              <a:rPr lang="fr-FR" sz="1400" dirty="0" smtClean="0"/>
              <a:t>     – Détection de mouvement, </a:t>
            </a:r>
            <a:r>
              <a:rPr lang="fr-FR" sz="1400" dirty="0" err="1" smtClean="0"/>
              <a:t>etc</a:t>
            </a:r>
            <a:r>
              <a:rPr lang="fr-FR" sz="1400" dirty="0" smtClean="0"/>
              <a:t>…</a:t>
            </a:r>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857232"/>
            <a:ext cx="8643966" cy="4552963"/>
          </a:xfrm>
          <a:prstGeom prst="rect">
            <a:avLst/>
          </a:prstGeom>
          <a:noFill/>
          <a:ln w="9525">
            <a:noFill/>
            <a:miter lim="800000"/>
            <a:headEnd/>
            <a:tailEnd/>
          </a:ln>
          <a:effectLst/>
        </p:spPr>
      </p:pic>
      <p:sp>
        <p:nvSpPr>
          <p:cNvPr id="5" name="Rectangle 4"/>
          <p:cNvSpPr/>
          <p:nvPr/>
        </p:nvSpPr>
        <p:spPr>
          <a:xfrm>
            <a:off x="1857356" y="5500702"/>
            <a:ext cx="4214615" cy="400110"/>
          </a:xfrm>
          <a:prstGeom prst="rect">
            <a:avLst/>
          </a:prstGeom>
        </p:spPr>
        <p:txBody>
          <a:bodyPr wrap="none">
            <a:spAutoFit/>
          </a:bodyPr>
          <a:lstStyle/>
          <a:p>
            <a:r>
              <a:rPr lang="fr-FR" sz="2000" dirty="0" smtClean="0"/>
              <a:t>Pou de tête observé au microscope</a:t>
            </a:r>
            <a:endParaRPr lang="fr-FR"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71480"/>
            <a:ext cx="8229600" cy="500066"/>
          </a:xfrm>
        </p:spPr>
        <p:txBody>
          <a:bodyPr/>
          <a:lstStyle/>
          <a:p>
            <a:r>
              <a:rPr lang="fr-FR" sz="2500" dirty="0" smtClean="0"/>
              <a:t>Connexité dans les images</a:t>
            </a:r>
            <a:endParaRPr lang="fr-FR" sz="2500" dirty="0"/>
          </a:p>
        </p:txBody>
      </p:sp>
      <p:sp>
        <p:nvSpPr>
          <p:cNvPr id="5" name="Espace réservé du contenu 2"/>
          <p:cNvSpPr>
            <a:spLocks noGrp="1"/>
          </p:cNvSpPr>
          <p:nvPr>
            <p:ph idx="1"/>
          </p:nvPr>
        </p:nvSpPr>
        <p:spPr>
          <a:xfrm>
            <a:off x="285720" y="1142984"/>
            <a:ext cx="8686800" cy="1928826"/>
          </a:xfrm>
        </p:spPr>
        <p:txBody>
          <a:bodyPr>
            <a:noAutofit/>
          </a:bodyPr>
          <a:lstStyle/>
          <a:p>
            <a:pPr>
              <a:lnSpc>
                <a:spcPct val="150000"/>
              </a:lnSpc>
              <a:spcAft>
                <a:spcPts val="600"/>
              </a:spcAft>
            </a:pPr>
            <a:r>
              <a:rPr lang="fr-FR" sz="1800" dirty="0" smtClean="0"/>
              <a:t>Deux pixels seront considérés comme connexes (appartenant au même objet donc) s’ils satisfont deux critères: </a:t>
            </a:r>
          </a:p>
          <a:p>
            <a:pPr lvl="1">
              <a:lnSpc>
                <a:spcPct val="150000"/>
              </a:lnSpc>
              <a:spcAft>
                <a:spcPts val="600"/>
              </a:spcAft>
            </a:pPr>
            <a:r>
              <a:rPr lang="fr-FR" sz="1800" dirty="0" smtClean="0"/>
              <a:t>d’une part un critère de similarité ( par exemple même niveau de gris) </a:t>
            </a:r>
          </a:p>
          <a:p>
            <a:pPr lvl="1">
              <a:lnSpc>
                <a:spcPct val="150000"/>
              </a:lnSpc>
              <a:spcAft>
                <a:spcPts val="600"/>
              </a:spcAft>
            </a:pPr>
            <a:r>
              <a:rPr lang="fr-FR" sz="1800" dirty="0" smtClean="0"/>
              <a:t>s’ils sont adjacents (voisins) </a:t>
            </a:r>
          </a:p>
        </p:txBody>
      </p:sp>
      <p:sp>
        <p:nvSpPr>
          <p:cNvPr id="11" name="Rectangle 10"/>
          <p:cNvSpPr/>
          <p:nvPr/>
        </p:nvSpPr>
        <p:spPr>
          <a:xfrm>
            <a:off x="285720" y="3786190"/>
            <a:ext cx="8715436" cy="2349361"/>
          </a:xfrm>
          <a:prstGeom prst="rect">
            <a:avLst/>
          </a:prstGeom>
        </p:spPr>
        <p:txBody>
          <a:bodyPr wrap="square">
            <a:spAutoFit/>
          </a:bodyPr>
          <a:lstStyle/>
          <a:p>
            <a:pPr>
              <a:lnSpc>
                <a:spcPct val="150000"/>
              </a:lnSpc>
              <a:spcAft>
                <a:spcPts val="600"/>
              </a:spcAft>
            </a:pPr>
            <a:r>
              <a:rPr lang="fr-FR" dirty="0" smtClean="0"/>
              <a:t>Un pavage c’est le remplissage du plan avec un motif sans trous, sans</a:t>
            </a:r>
          </a:p>
          <a:p>
            <a:pPr>
              <a:lnSpc>
                <a:spcPct val="150000"/>
              </a:lnSpc>
              <a:spcAft>
                <a:spcPts val="600"/>
              </a:spcAft>
            </a:pPr>
            <a:r>
              <a:rPr lang="fr-FR" dirty="0" smtClean="0"/>
              <a:t>chevauchements en utilisant des isométries.</a:t>
            </a:r>
          </a:p>
          <a:p>
            <a:pPr>
              <a:lnSpc>
                <a:spcPct val="150000"/>
              </a:lnSpc>
              <a:spcAft>
                <a:spcPts val="600"/>
              </a:spcAft>
            </a:pPr>
            <a:r>
              <a:rPr lang="fr-FR" dirty="0" smtClean="0"/>
              <a:t>Une isométrie est une transformation qui conserve les longueurs, les angles et</a:t>
            </a:r>
          </a:p>
          <a:p>
            <a:pPr>
              <a:lnSpc>
                <a:spcPct val="150000"/>
              </a:lnSpc>
              <a:spcAft>
                <a:spcPts val="600"/>
              </a:spcAft>
            </a:pPr>
            <a:r>
              <a:rPr lang="fr-FR" dirty="0" smtClean="0"/>
              <a:t>les figures. Les translations, les rotations, les symétries axiales sont les isométries du plan.</a:t>
            </a:r>
            <a:endParaRPr lang="fr-FR" dirty="0"/>
          </a:p>
        </p:txBody>
      </p:sp>
      <p:sp>
        <p:nvSpPr>
          <p:cNvPr id="12" name="Titre 1"/>
          <p:cNvSpPr txBox="1">
            <a:spLocks/>
          </p:cNvSpPr>
          <p:nvPr/>
        </p:nvSpPr>
        <p:spPr>
          <a:xfrm>
            <a:off x="214282" y="3143248"/>
            <a:ext cx="7943848" cy="418352"/>
          </a:xfrm>
          <a:prstGeom prst="rect">
            <a:avLst/>
          </a:prstGeom>
        </p:spPr>
        <p:txBody>
          <a:bodyPr vert="horz" lIns="0" rIns="0" bIns="0" anchor="b">
            <a:normAutofit lnSpcReduction="10000"/>
          </a:bodyPr>
          <a:lstStyle/>
          <a:p>
            <a:pPr lvl="0">
              <a:spcBef>
                <a:spcPct val="0"/>
              </a:spcBef>
            </a:pPr>
            <a:r>
              <a:rPr lang="fr-FR" sz="2500" b="1" dirty="0" smtClean="0"/>
              <a:t>Pavage, Maillage</a:t>
            </a:r>
            <a:endParaRPr kumimoji="0" lang="fr-FR" sz="2500" b="1" u="none" strike="noStrike" kern="1200" cap="none" spc="0" normalizeH="0" baseline="0" noProof="0" dirty="0">
              <a:ln>
                <a:noFill/>
              </a:ln>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42844" y="642918"/>
            <a:ext cx="7943848" cy="418352"/>
          </a:xfrm>
          <a:prstGeom prst="rect">
            <a:avLst/>
          </a:prstGeom>
        </p:spPr>
        <p:txBody>
          <a:bodyPr vert="horz" lIns="0" rIns="0" bIns="0" anchor="b">
            <a:normAutofit lnSpcReduction="10000"/>
          </a:bodyPr>
          <a:lstStyle/>
          <a:p>
            <a:pPr lvl="0">
              <a:spcBef>
                <a:spcPct val="0"/>
              </a:spcBef>
            </a:pPr>
            <a:r>
              <a:rPr lang="fr-FR" sz="2500" b="1" dirty="0" smtClean="0"/>
              <a:t>Pavage, Maillage</a:t>
            </a:r>
            <a:endParaRPr kumimoji="0" lang="fr-FR" sz="2500" b="1" u="none" strike="noStrike" kern="1200" cap="none" spc="0" normalizeH="0" baseline="0" noProof="0" dirty="0">
              <a:ln>
                <a:noFill/>
              </a:ln>
              <a:effectLst/>
              <a:uLnTx/>
              <a:uFillTx/>
              <a:latin typeface="+mj-lt"/>
              <a:ea typeface="+mj-ea"/>
              <a:cs typeface="+mj-cs"/>
            </a:endParaRPr>
          </a:p>
        </p:txBody>
      </p:sp>
      <p:sp>
        <p:nvSpPr>
          <p:cNvPr id="5" name="Espace réservé du contenu 2"/>
          <p:cNvSpPr txBox="1">
            <a:spLocks/>
          </p:cNvSpPr>
          <p:nvPr/>
        </p:nvSpPr>
        <p:spPr>
          <a:xfrm>
            <a:off x="344012" y="1357298"/>
            <a:ext cx="8799988" cy="1571636"/>
          </a:xfrm>
          <a:prstGeom prst="rect">
            <a:avLst/>
          </a:prstGeom>
        </p:spPr>
        <p:txBody>
          <a:bodyPr vert="horz">
            <a:noAutofit/>
          </a:bodyPr>
          <a:lstStyle/>
          <a:p>
            <a:pPr>
              <a:spcAft>
                <a:spcPts val="600"/>
              </a:spcAft>
              <a:buFont typeface="Arial" pitchFamily="34" charset="0"/>
              <a:buChar char="•"/>
            </a:pPr>
            <a:r>
              <a:rPr lang="fr-FR" dirty="0" smtClean="0"/>
              <a:t>Maillage = connexion des points centres des pavés par des lignes</a:t>
            </a:r>
          </a:p>
          <a:p>
            <a:pPr>
              <a:spcAft>
                <a:spcPts val="600"/>
              </a:spcAft>
              <a:buFont typeface="Arial" pitchFamily="34" charset="0"/>
              <a:buChar char="•"/>
            </a:pPr>
            <a:r>
              <a:rPr lang="fr-FR" dirty="0" smtClean="0"/>
              <a:t>Il faut que les pavés se touchent par un coté</a:t>
            </a:r>
          </a:p>
          <a:p>
            <a:pPr>
              <a:spcAft>
                <a:spcPts val="600"/>
              </a:spcAft>
              <a:buFont typeface="Arial" pitchFamily="34" charset="0"/>
              <a:buChar char="•"/>
            </a:pPr>
            <a:r>
              <a:rPr lang="fr-FR" dirty="0" smtClean="0"/>
              <a:t>Centres des pavés : Points discrets correspondant aux pixels.</a:t>
            </a:r>
          </a:p>
          <a:p>
            <a:pPr algn="ctr">
              <a:spcAft>
                <a:spcPts val="600"/>
              </a:spcAft>
              <a:buNone/>
            </a:pPr>
            <a:r>
              <a:rPr lang="fr-FR" dirty="0" smtClean="0"/>
              <a:t>dualité</a:t>
            </a:r>
          </a:p>
          <a:p>
            <a:pPr>
              <a:spcAft>
                <a:spcPts val="600"/>
              </a:spcAft>
              <a:buNone/>
            </a:pPr>
            <a:r>
              <a:rPr lang="fr-FR" dirty="0" smtClean="0"/>
              <a:t>                                    Pavage                                       Maillage</a:t>
            </a:r>
          </a:p>
          <a:p>
            <a:pPr>
              <a:spcAft>
                <a:spcPts val="600"/>
              </a:spcAft>
            </a:pPr>
            <a:endParaRPr lang="fr-FR" dirty="0" smtClean="0"/>
          </a:p>
        </p:txBody>
      </p:sp>
      <p:pic>
        <p:nvPicPr>
          <p:cNvPr id="6" name="Picture 2"/>
          <p:cNvPicPr>
            <a:picLocks noChangeAspect="1" noChangeArrowheads="1"/>
          </p:cNvPicPr>
          <p:nvPr/>
        </p:nvPicPr>
        <p:blipFill>
          <a:blip r:embed="rId2" cstate="print"/>
          <a:srcRect/>
          <a:stretch>
            <a:fillRect/>
          </a:stretch>
        </p:blipFill>
        <p:spPr bwMode="auto">
          <a:xfrm>
            <a:off x="428596" y="3500438"/>
            <a:ext cx="8429684" cy="1857377"/>
          </a:xfrm>
          <a:prstGeom prst="rect">
            <a:avLst/>
          </a:prstGeom>
          <a:noFill/>
          <a:ln w="9525">
            <a:noFill/>
            <a:miter lim="800000"/>
            <a:headEnd/>
            <a:tailEnd/>
          </a:ln>
        </p:spPr>
      </p:pic>
      <p:sp>
        <p:nvSpPr>
          <p:cNvPr id="7" name="Double flèche horizontale 6"/>
          <p:cNvSpPr/>
          <p:nvPr/>
        </p:nvSpPr>
        <p:spPr>
          <a:xfrm>
            <a:off x="3571868" y="2857496"/>
            <a:ext cx="2286016" cy="21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214282" y="928670"/>
            <a:ext cx="8643998" cy="714380"/>
          </a:xfrm>
        </p:spPr>
        <p:txBody>
          <a:bodyPr>
            <a:normAutofit/>
          </a:bodyPr>
          <a:lstStyle/>
          <a:p>
            <a:pPr>
              <a:spcAft>
                <a:spcPts val="600"/>
              </a:spcAft>
            </a:pPr>
            <a:r>
              <a:rPr lang="fr-FR" sz="1800" dirty="0" smtClean="0"/>
              <a:t>Pour les pavages carré et hexagonal</a:t>
            </a:r>
          </a:p>
          <a:p>
            <a:pPr lvl="1">
              <a:spcAft>
                <a:spcPts val="600"/>
              </a:spcAft>
            </a:pPr>
            <a:r>
              <a:rPr lang="fr-FR" sz="1800" dirty="0" smtClean="0"/>
              <a:t>Les points coïncident avec les points à coordonnées entières selon deux axes :</a:t>
            </a:r>
            <a:endParaRPr lang="fr-FR" sz="1800" dirty="0"/>
          </a:p>
        </p:txBody>
      </p:sp>
      <p:sp>
        <p:nvSpPr>
          <p:cNvPr id="5" name="Titre 1"/>
          <p:cNvSpPr txBox="1">
            <a:spLocks/>
          </p:cNvSpPr>
          <p:nvPr/>
        </p:nvSpPr>
        <p:spPr>
          <a:xfrm>
            <a:off x="214282" y="428604"/>
            <a:ext cx="7943848" cy="418352"/>
          </a:xfrm>
          <a:prstGeom prst="rect">
            <a:avLst/>
          </a:prstGeom>
        </p:spPr>
        <p:txBody>
          <a:bodyPr vert="horz" lIns="0" rIns="0" bIns="0" anchor="b">
            <a:normAutofit lnSpcReduction="10000"/>
          </a:bodyPr>
          <a:lstStyle/>
          <a:p>
            <a:pPr lvl="0">
              <a:spcBef>
                <a:spcPct val="0"/>
              </a:spcBef>
            </a:pPr>
            <a:r>
              <a:rPr lang="fr-FR" sz="2500" dirty="0" smtClean="0"/>
              <a:t>Pavage, Maillage</a:t>
            </a:r>
            <a:endParaRPr kumimoji="0" lang="fr-FR" sz="2500" b="0" u="none" strike="noStrike" kern="1200" cap="none" spc="0" normalizeH="0" baseline="0" noProof="0" dirty="0">
              <a:ln>
                <a:noFill/>
              </a:ln>
              <a:effectLst/>
              <a:uLnTx/>
              <a:uFillTx/>
              <a:latin typeface="+mj-lt"/>
              <a:ea typeface="+mj-ea"/>
              <a:cs typeface="+mj-cs"/>
            </a:endParaRPr>
          </a:p>
        </p:txBody>
      </p:sp>
      <p:pic>
        <p:nvPicPr>
          <p:cNvPr id="7" name="Picture 2"/>
          <p:cNvPicPr>
            <a:picLocks noChangeAspect="1" noChangeArrowheads="1"/>
          </p:cNvPicPr>
          <p:nvPr/>
        </p:nvPicPr>
        <p:blipFill>
          <a:blip r:embed="rId2" cstate="print"/>
          <a:srcRect/>
          <a:stretch>
            <a:fillRect/>
          </a:stretch>
        </p:blipFill>
        <p:spPr bwMode="auto">
          <a:xfrm>
            <a:off x="357158" y="1714488"/>
            <a:ext cx="8215370" cy="2000264"/>
          </a:xfrm>
          <a:prstGeom prst="rect">
            <a:avLst/>
          </a:prstGeom>
          <a:noFill/>
          <a:ln w="9525">
            <a:noFill/>
            <a:miter lim="800000"/>
            <a:headEnd/>
            <a:tailEnd/>
          </a:ln>
        </p:spPr>
      </p:pic>
      <p:sp>
        <p:nvSpPr>
          <p:cNvPr id="8" name="ZoneTexte 7"/>
          <p:cNvSpPr txBox="1"/>
          <p:nvPr/>
        </p:nvSpPr>
        <p:spPr>
          <a:xfrm>
            <a:off x="285720" y="3643314"/>
            <a:ext cx="8358246" cy="2569934"/>
          </a:xfrm>
          <a:prstGeom prst="rect">
            <a:avLst/>
          </a:prstGeom>
          <a:noFill/>
        </p:spPr>
        <p:txBody>
          <a:bodyPr wrap="square" rtlCol="0">
            <a:spAutoFit/>
          </a:bodyPr>
          <a:lstStyle/>
          <a:p>
            <a:pPr>
              <a:spcAft>
                <a:spcPts val="600"/>
              </a:spcAft>
              <a:buFont typeface="Wingdings" pitchFamily="2" charset="2"/>
              <a:buChar char="§"/>
            </a:pPr>
            <a:r>
              <a:rPr lang="fr-FR" dirty="0" smtClean="0"/>
              <a:t> Pavage triangulaire : </a:t>
            </a:r>
          </a:p>
          <a:p>
            <a:pPr lvl="1">
              <a:spcAft>
                <a:spcPts val="600"/>
              </a:spcAft>
              <a:buFont typeface="Wingdings" pitchFamily="2" charset="2"/>
              <a:buChar char="Ø"/>
            </a:pPr>
            <a:r>
              <a:rPr lang="fr-FR" dirty="0" smtClean="0"/>
              <a:t>défaut : chaque pavé a 12 pavés voisins</a:t>
            </a:r>
          </a:p>
          <a:p>
            <a:pPr lvl="2">
              <a:spcAft>
                <a:spcPts val="600"/>
              </a:spcAft>
              <a:buFont typeface="Arial" pitchFamily="34" charset="0"/>
              <a:buChar char="•"/>
            </a:pPr>
            <a:r>
              <a:rPr lang="fr-FR" sz="1600" dirty="0" smtClean="0"/>
              <a:t>3 pavés le touchant par un côté</a:t>
            </a:r>
          </a:p>
          <a:p>
            <a:pPr lvl="2">
              <a:spcAft>
                <a:spcPts val="600"/>
              </a:spcAft>
              <a:buFont typeface="Arial" pitchFamily="34" charset="0"/>
              <a:buChar char="•"/>
            </a:pPr>
            <a:r>
              <a:rPr lang="fr-FR" sz="1600" dirty="0" smtClean="0"/>
              <a:t>3 le touchant par un sommet et en symétrie par rapport à ce sommet</a:t>
            </a:r>
          </a:p>
          <a:p>
            <a:pPr lvl="2">
              <a:spcAft>
                <a:spcPts val="600"/>
              </a:spcAft>
              <a:buFont typeface="Arial" pitchFamily="34" charset="0"/>
              <a:buChar char="•"/>
            </a:pPr>
            <a:r>
              <a:rPr lang="fr-FR" sz="1600" dirty="0" smtClean="0"/>
              <a:t>6 le touchant par un sommet et formant avec ce pavé un angle de 120° par rapport à ce sommet.</a:t>
            </a:r>
          </a:p>
          <a:p>
            <a:pPr>
              <a:spcAft>
                <a:spcPts val="600"/>
              </a:spcAft>
            </a:pPr>
            <a:r>
              <a:rPr lang="fr-FR" dirty="0" smtClean="0"/>
              <a:t>Par conséquent, on n'utilise jamais le pavage triangulaire comme modèle de pixels</a:t>
            </a: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285852" y="1152533"/>
            <a:ext cx="7105650" cy="3419475"/>
          </a:xfrm>
          <a:prstGeom prst="rect">
            <a:avLst/>
          </a:prstGeom>
          <a:noFill/>
          <a:ln w="9525">
            <a:noFill/>
            <a:miter lim="800000"/>
            <a:headEnd/>
            <a:tailEnd/>
          </a:ln>
          <a:effectLst/>
        </p:spPr>
      </p:pic>
      <p:sp>
        <p:nvSpPr>
          <p:cNvPr id="4" name="Titre 1"/>
          <p:cNvSpPr>
            <a:spLocks noGrp="1"/>
          </p:cNvSpPr>
          <p:nvPr>
            <p:ph type="title"/>
          </p:nvPr>
        </p:nvSpPr>
        <p:spPr>
          <a:xfrm>
            <a:off x="142844" y="634023"/>
            <a:ext cx="8229600" cy="489790"/>
          </a:xfrm>
        </p:spPr>
        <p:txBody>
          <a:bodyPr>
            <a:noAutofit/>
          </a:bodyPr>
          <a:lstStyle/>
          <a:p>
            <a:r>
              <a:rPr lang="fr-FR" sz="2500" dirty="0" smtClean="0"/>
              <a:t>Voisinage</a:t>
            </a:r>
            <a:endParaRPr lang="fr-FR" sz="2500" dirty="0"/>
          </a:p>
        </p:txBody>
      </p:sp>
      <p:sp>
        <p:nvSpPr>
          <p:cNvPr id="10" name="Titre 6"/>
          <p:cNvSpPr txBox="1">
            <a:spLocks/>
          </p:cNvSpPr>
          <p:nvPr/>
        </p:nvSpPr>
        <p:spPr bwMode="gray">
          <a:xfrm>
            <a:off x="214282" y="4705989"/>
            <a:ext cx="8229600" cy="561228"/>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500" b="1" i="0" u="none" strike="noStrike" kern="0" cap="none" spc="0" normalizeH="0" baseline="0" noProof="0" dirty="0" smtClean="0">
                <a:ln>
                  <a:noFill/>
                </a:ln>
                <a:solidFill>
                  <a:schemeClr val="tx1"/>
                </a:solidFill>
                <a:effectLst/>
                <a:uLnTx/>
                <a:uFillTx/>
                <a:latin typeface="+mj-lt"/>
                <a:ea typeface="+mj-ea"/>
                <a:cs typeface="+mj-cs"/>
              </a:rPr>
              <a:t>Connexité </a:t>
            </a:r>
            <a:endParaRPr kumimoji="0" lang="fr-FR" sz="2500" b="1" i="0" u="none" strike="noStrike" kern="0" cap="none" spc="0" normalizeH="0" baseline="0" noProof="0" dirty="0">
              <a:ln>
                <a:noFill/>
              </a:ln>
              <a:solidFill>
                <a:schemeClr val="tx1"/>
              </a:solidFill>
              <a:effectLst/>
              <a:uLnTx/>
              <a:uFillTx/>
              <a:latin typeface="+mj-lt"/>
              <a:ea typeface="+mj-ea"/>
              <a:cs typeface="+mj-cs"/>
            </a:endParaRPr>
          </a:p>
        </p:txBody>
      </p:sp>
      <p:sp>
        <p:nvSpPr>
          <p:cNvPr id="11" name="Rectangle 10"/>
          <p:cNvSpPr/>
          <p:nvPr/>
        </p:nvSpPr>
        <p:spPr>
          <a:xfrm>
            <a:off x="642910" y="5277493"/>
            <a:ext cx="7929618" cy="723275"/>
          </a:xfrm>
          <a:prstGeom prst="rect">
            <a:avLst/>
          </a:prstGeom>
        </p:spPr>
        <p:txBody>
          <a:bodyPr wrap="square">
            <a:spAutoFit/>
          </a:bodyPr>
          <a:lstStyle/>
          <a:p>
            <a:pPr>
              <a:spcAft>
                <a:spcPts val="600"/>
              </a:spcAft>
            </a:pPr>
            <a:r>
              <a:rPr lang="fr-FR" dirty="0" smtClean="0"/>
              <a:t>La connexité est une propriété de liaison entre deux pixels qui fait qu’on les</a:t>
            </a:r>
          </a:p>
          <a:p>
            <a:pPr>
              <a:spcAft>
                <a:spcPts val="600"/>
              </a:spcAft>
            </a:pPr>
            <a:r>
              <a:rPr lang="fr-FR" dirty="0" smtClean="0"/>
              <a:t> considère comme faisant partie de la même région dans une image.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285720" y="928670"/>
            <a:ext cx="8472518" cy="1928826"/>
          </a:xfrm>
        </p:spPr>
        <p:txBody>
          <a:bodyPr>
            <a:normAutofit/>
          </a:bodyPr>
          <a:lstStyle/>
          <a:p>
            <a:pPr>
              <a:spcAft>
                <a:spcPts val="600"/>
              </a:spcAft>
            </a:pPr>
            <a:r>
              <a:rPr lang="fr-FR" sz="1800" dirty="0" smtClean="0"/>
              <a:t>En supposant que deux pixels P et Q vérifient déjà un certain critère de similarité, on peut définir différent types de connexités: </a:t>
            </a:r>
          </a:p>
          <a:p>
            <a:pPr lvl="1">
              <a:spcAft>
                <a:spcPts val="600"/>
              </a:spcAft>
            </a:pPr>
            <a:r>
              <a:rPr lang="fr-FR" sz="1800" u="sng" dirty="0" smtClean="0"/>
              <a:t>4-connexité</a:t>
            </a:r>
            <a:r>
              <a:rPr lang="fr-FR" sz="1800" dirty="0" smtClean="0"/>
              <a:t> : Les deux pixels sont tels que Q est un des 4-voisins de P </a:t>
            </a:r>
          </a:p>
          <a:p>
            <a:pPr lvl="1">
              <a:spcAft>
                <a:spcPts val="600"/>
              </a:spcAft>
            </a:pPr>
            <a:r>
              <a:rPr lang="fr-FR" sz="1800" u="sng" dirty="0" smtClean="0"/>
              <a:t>8-connexité</a:t>
            </a:r>
            <a:r>
              <a:rPr lang="fr-FR" sz="1800" dirty="0" smtClean="0"/>
              <a:t> : Les deux pixels sont tels que Q est un des 8-voisins de P</a:t>
            </a:r>
          </a:p>
          <a:p>
            <a:pPr lvl="1">
              <a:spcAft>
                <a:spcPts val="600"/>
              </a:spcAft>
            </a:pPr>
            <a:r>
              <a:rPr lang="fr-FR" sz="1800" u="sng" dirty="0" smtClean="0"/>
              <a:t>connexité mixte </a:t>
            </a:r>
            <a:r>
              <a:rPr lang="fr-FR" sz="1800" dirty="0" smtClean="0"/>
              <a:t>: ou bien P et Q sont 4-voisins ou bien P et Q sont voisins diagonaux et aucun des 4-voisins communs à P et Q ne sont 4-connexes </a:t>
            </a:r>
            <a:endParaRPr lang="fr-FR" sz="1800" dirty="0"/>
          </a:p>
        </p:txBody>
      </p:sp>
      <p:sp>
        <p:nvSpPr>
          <p:cNvPr id="5" name="Titre 6"/>
          <p:cNvSpPr>
            <a:spLocks noGrp="1"/>
          </p:cNvSpPr>
          <p:nvPr>
            <p:ph type="title"/>
          </p:nvPr>
        </p:nvSpPr>
        <p:spPr>
          <a:xfrm>
            <a:off x="142844" y="428604"/>
            <a:ext cx="8229600" cy="428628"/>
          </a:xfrm>
        </p:spPr>
        <p:txBody>
          <a:bodyPr>
            <a:noAutofit/>
          </a:bodyPr>
          <a:lstStyle/>
          <a:p>
            <a:r>
              <a:rPr lang="fr-FR" sz="2500" dirty="0" smtClean="0"/>
              <a:t>Connexité </a:t>
            </a:r>
            <a:endParaRPr lang="fr-FR" sz="2500" dirty="0"/>
          </a:p>
        </p:txBody>
      </p:sp>
      <p:pic>
        <p:nvPicPr>
          <p:cNvPr id="6" name="Picture 2"/>
          <p:cNvPicPr>
            <a:picLocks noChangeAspect="1" noChangeArrowheads="1"/>
          </p:cNvPicPr>
          <p:nvPr/>
        </p:nvPicPr>
        <p:blipFill>
          <a:blip r:embed="rId2" cstate="print"/>
          <a:srcRect/>
          <a:stretch>
            <a:fillRect/>
          </a:stretch>
        </p:blipFill>
        <p:spPr bwMode="auto">
          <a:xfrm>
            <a:off x="642910" y="2928934"/>
            <a:ext cx="7715304" cy="3286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71480"/>
            <a:ext cx="8229600" cy="489790"/>
          </a:xfrm>
        </p:spPr>
        <p:txBody>
          <a:bodyPr>
            <a:noAutofit/>
          </a:bodyPr>
          <a:lstStyle/>
          <a:p>
            <a:r>
              <a:rPr lang="fr-FR" sz="2500" dirty="0" smtClean="0"/>
              <a:t>Chainage de pixels</a:t>
            </a:r>
            <a:endParaRPr lang="fr-FR" sz="2500" dirty="0"/>
          </a:p>
        </p:txBody>
      </p:sp>
      <p:sp>
        <p:nvSpPr>
          <p:cNvPr id="5" name="Espace réservé du contenu 2"/>
          <p:cNvSpPr>
            <a:spLocks noGrp="1"/>
          </p:cNvSpPr>
          <p:nvPr>
            <p:ph idx="1"/>
          </p:nvPr>
        </p:nvSpPr>
        <p:spPr>
          <a:xfrm>
            <a:off x="285720" y="1357298"/>
            <a:ext cx="8643998" cy="4643470"/>
          </a:xfrm>
        </p:spPr>
        <p:txBody>
          <a:bodyPr>
            <a:noAutofit/>
          </a:bodyPr>
          <a:lstStyle/>
          <a:p>
            <a:pPr>
              <a:lnSpc>
                <a:spcPct val="150000"/>
              </a:lnSpc>
              <a:spcBef>
                <a:spcPts val="600"/>
              </a:spcBef>
              <a:spcAft>
                <a:spcPts val="600"/>
              </a:spcAft>
            </a:pPr>
            <a:r>
              <a:rPr lang="fr-FR" sz="1800" dirty="0" smtClean="0"/>
              <a:t>La notion de connexité permet de relier des pixels adjacents (vérifiant le même critère de similitude).</a:t>
            </a:r>
          </a:p>
          <a:p>
            <a:pPr>
              <a:lnSpc>
                <a:spcPct val="150000"/>
              </a:lnSpc>
              <a:spcBef>
                <a:spcPts val="600"/>
              </a:spcBef>
              <a:spcAft>
                <a:spcPts val="600"/>
              </a:spcAft>
            </a:pPr>
            <a:r>
              <a:rPr lang="fr-FR" sz="1800" dirty="0" smtClean="0"/>
              <a:t> Il existe un chaînage de longueur n entre deux pixels P et Q si on peut trouver une suite de (n+1) pixels P0=P, P1, P2, ..... , </a:t>
            </a:r>
            <a:r>
              <a:rPr lang="fr-FR" sz="1800" dirty="0" err="1" smtClean="0"/>
              <a:t>Pn</a:t>
            </a:r>
            <a:r>
              <a:rPr lang="fr-FR" sz="1800" dirty="0" smtClean="0"/>
              <a:t>=Q telle que deux pixels consécutifs sont toujours connexes. </a:t>
            </a:r>
          </a:p>
          <a:p>
            <a:pPr>
              <a:lnSpc>
                <a:spcPct val="150000"/>
              </a:lnSpc>
              <a:spcBef>
                <a:spcPts val="600"/>
              </a:spcBef>
              <a:spcAft>
                <a:spcPts val="600"/>
              </a:spcAft>
            </a:pPr>
            <a:r>
              <a:rPr lang="fr-FR" sz="1800" dirty="0" smtClean="0"/>
              <a:t>On parlera de 4-chainage ou de 8-chainage suivant le type de connexité choisie. </a:t>
            </a:r>
          </a:p>
          <a:p>
            <a:pPr>
              <a:lnSpc>
                <a:spcPct val="150000"/>
              </a:lnSpc>
              <a:spcBef>
                <a:spcPts val="600"/>
              </a:spcBef>
              <a:spcAft>
                <a:spcPts val="600"/>
              </a:spcAft>
            </a:pPr>
            <a:r>
              <a:rPr lang="fr-FR" sz="1800" dirty="0" smtClean="0"/>
              <a:t>Les deux pixels P et Q sont alors dits connexes et la relation de connexité qui les lient est une relation d’équivalence qui a la propriété d’ être réflexive, symétrique et transitive (notons que la connexité mixte n’est pas transitive).</a:t>
            </a:r>
            <a:endParaRPr lang="fr-FR" sz="1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gray">
          <a:xfrm>
            <a:off x="357158" y="714356"/>
            <a:ext cx="8229600" cy="500066"/>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500" b="1" i="0" u="none" strike="noStrike" kern="0" cap="none" spc="0" normalizeH="0" baseline="0" noProof="0" dirty="0" smtClean="0">
                <a:ln>
                  <a:noFill/>
                </a:ln>
                <a:solidFill>
                  <a:schemeClr val="tx1"/>
                </a:solidFill>
                <a:effectLst/>
                <a:uLnTx/>
                <a:uFillTx/>
                <a:latin typeface="+mj-lt"/>
                <a:ea typeface="+mj-ea"/>
                <a:cs typeface="+mj-cs"/>
              </a:rPr>
              <a:t>Région connexe, composante connexe</a:t>
            </a:r>
            <a:endParaRPr kumimoji="0" lang="fr-FR" sz="2500" b="1" i="0" u="none" strike="noStrike" kern="0" cap="none" spc="0" normalizeH="0" baseline="0" noProof="0" dirty="0">
              <a:ln>
                <a:noFill/>
              </a:ln>
              <a:solidFill>
                <a:schemeClr val="tx1"/>
              </a:solidFill>
              <a:effectLst/>
              <a:uLnTx/>
              <a:uFillTx/>
              <a:latin typeface="+mj-lt"/>
              <a:ea typeface="+mj-ea"/>
              <a:cs typeface="+mj-cs"/>
            </a:endParaRPr>
          </a:p>
        </p:txBody>
      </p:sp>
      <p:sp>
        <p:nvSpPr>
          <p:cNvPr id="5" name="Rectangle 4"/>
          <p:cNvSpPr/>
          <p:nvPr/>
        </p:nvSpPr>
        <p:spPr>
          <a:xfrm>
            <a:off x="285720" y="1285860"/>
            <a:ext cx="8572560" cy="2118529"/>
          </a:xfrm>
          <a:prstGeom prst="rect">
            <a:avLst/>
          </a:prstGeom>
        </p:spPr>
        <p:txBody>
          <a:bodyPr wrap="square">
            <a:spAutoFit/>
          </a:bodyPr>
          <a:lstStyle/>
          <a:p>
            <a:pPr>
              <a:lnSpc>
                <a:spcPct val="150000"/>
              </a:lnSpc>
              <a:buFont typeface="Arial" pitchFamily="34" charset="0"/>
              <a:buChar char="•"/>
            </a:pPr>
            <a:r>
              <a:rPr lang="fr-FR" dirty="0" smtClean="0"/>
              <a:t> Soit S un sous ensemble de pixels d’une image ( ces pixels satisfaisant le même critère de similarité) , alors quelque soit un pixel P de S , l’ensemble des pixels de S connectés par chaînage à P forment une composante connexe ( région connexe) de S. </a:t>
            </a:r>
          </a:p>
          <a:p>
            <a:pPr>
              <a:lnSpc>
                <a:spcPct val="150000"/>
              </a:lnSpc>
              <a:buFont typeface="Arial" pitchFamily="34" charset="0"/>
              <a:buChar char="•"/>
            </a:pPr>
            <a:r>
              <a:rPr lang="fr-FR" dirty="0" smtClean="0"/>
              <a:t> On en déduit que deux composantes connexes distinctes sont disjointes.</a:t>
            </a:r>
          </a:p>
        </p:txBody>
      </p:sp>
      <p:pic>
        <p:nvPicPr>
          <p:cNvPr id="6" name="Picture 2"/>
          <p:cNvPicPr>
            <a:picLocks noChangeAspect="1" noChangeArrowheads="1"/>
          </p:cNvPicPr>
          <p:nvPr/>
        </p:nvPicPr>
        <p:blipFill>
          <a:blip r:embed="rId2" cstate="print"/>
          <a:srcRect/>
          <a:stretch>
            <a:fillRect/>
          </a:stretch>
        </p:blipFill>
        <p:spPr bwMode="auto">
          <a:xfrm>
            <a:off x="3214678" y="3857628"/>
            <a:ext cx="2786082" cy="2285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a:bodyPr>
          <a:lstStyle/>
          <a:p>
            <a:r>
              <a:rPr lang="fr-FR" dirty="0" smtClean="0"/>
              <a:t>Image numérique</a:t>
            </a:r>
            <a:endParaRPr lang="fr-FR" dirty="0"/>
          </a:p>
        </p:txBody>
      </p:sp>
      <p:sp>
        <p:nvSpPr>
          <p:cNvPr id="3" name="Espace réservé du contenu 2"/>
          <p:cNvSpPr>
            <a:spLocks noGrp="1"/>
          </p:cNvSpPr>
          <p:nvPr>
            <p:ph idx="1"/>
          </p:nvPr>
        </p:nvSpPr>
        <p:spPr>
          <a:xfrm>
            <a:off x="857224" y="1489075"/>
            <a:ext cx="7962926" cy="4313238"/>
          </a:xfrm>
        </p:spPr>
        <p:txBody>
          <a:bodyPr>
            <a:normAutofit/>
          </a:bodyPr>
          <a:lstStyle/>
          <a:p>
            <a:r>
              <a:rPr lang="fr-FR" sz="1800" dirty="0" smtClean="0"/>
              <a:t>Une image est avant tout un </a:t>
            </a:r>
            <a:r>
              <a:rPr lang="fr-FR" sz="1800" b="1" dirty="0" smtClean="0"/>
              <a:t>signal 2D (</a:t>
            </a:r>
            <a:r>
              <a:rPr lang="fr-FR" sz="1800" b="1" dirty="0" err="1" smtClean="0"/>
              <a:t>x,y</a:t>
            </a:r>
            <a:r>
              <a:rPr lang="fr-FR" sz="1800" b="1" dirty="0" smtClean="0"/>
              <a:t>)</a:t>
            </a:r>
          </a:p>
          <a:p>
            <a:r>
              <a:rPr lang="fr-FR" sz="1800" dirty="0" smtClean="0"/>
              <a:t> Souvent, cette image représente une </a:t>
            </a:r>
            <a:r>
              <a:rPr lang="fr-FR" sz="1800" b="1" dirty="0" smtClean="0"/>
              <a:t>réalité 3D (</a:t>
            </a:r>
            <a:r>
              <a:rPr lang="fr-FR" sz="1800" b="1" dirty="0" err="1" smtClean="0"/>
              <a:t>x,y,z</a:t>
            </a:r>
            <a:r>
              <a:rPr lang="fr-FR" sz="1800" b="1" dirty="0" smtClean="0"/>
              <a:t>).</a:t>
            </a:r>
          </a:p>
          <a:p>
            <a:pPr>
              <a:buNone/>
            </a:pPr>
            <a:endParaRPr lang="fr-FR" sz="1800" b="1" dirty="0" smtClean="0"/>
          </a:p>
          <a:p>
            <a:r>
              <a:rPr lang="fr-FR" sz="1800" dirty="0" smtClean="0"/>
              <a:t> D'un point de vue </a:t>
            </a:r>
            <a:r>
              <a:rPr lang="fr-FR" sz="1800" b="1" dirty="0" smtClean="0"/>
              <a:t>mathématique :</a:t>
            </a:r>
          </a:p>
          <a:p>
            <a:pPr lvl="1"/>
            <a:r>
              <a:rPr lang="fr-FR" sz="1800" dirty="0" smtClean="0"/>
              <a:t> Une image est une matrice de nombres représentant un signal</a:t>
            </a:r>
          </a:p>
          <a:p>
            <a:pPr lvl="1"/>
            <a:r>
              <a:rPr lang="fr-FR" sz="1800" dirty="0" smtClean="0"/>
              <a:t> Plusieurs outils permettent de manipuler ce signal.</a:t>
            </a:r>
          </a:p>
          <a:p>
            <a:endParaRPr lang="fr-FR" sz="1800" dirty="0" smtClean="0"/>
          </a:p>
          <a:p>
            <a:r>
              <a:rPr lang="fr-FR" sz="1800" dirty="0" smtClean="0"/>
              <a:t> D'un point de vue </a:t>
            </a:r>
            <a:r>
              <a:rPr lang="fr-FR" sz="1800" b="1" dirty="0" smtClean="0"/>
              <a:t>humain :</a:t>
            </a:r>
          </a:p>
          <a:p>
            <a:pPr lvl="1"/>
            <a:r>
              <a:rPr lang="fr-FR" sz="1800" dirty="0" smtClean="0"/>
              <a:t> Une image contient plusieurs informations sémantiques.</a:t>
            </a:r>
          </a:p>
          <a:p>
            <a:pPr lvl="1"/>
            <a:r>
              <a:rPr lang="fr-FR" sz="1800" dirty="0" smtClean="0"/>
              <a:t> Il faut interpréter le contenu au-delà de la valeur des nombres.</a:t>
            </a:r>
            <a:endParaRPr lang="fr-FR"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229600" cy="561228"/>
          </a:xfrm>
        </p:spPr>
        <p:txBody>
          <a:bodyPr>
            <a:normAutofit/>
          </a:bodyPr>
          <a:lstStyle/>
          <a:p>
            <a:r>
              <a:rPr lang="fr-FR" sz="2500" dirty="0" smtClean="0"/>
              <a:t>Fonds, forme et connexité</a:t>
            </a:r>
            <a:endParaRPr lang="fr-FR" sz="2500" dirty="0"/>
          </a:p>
        </p:txBody>
      </p:sp>
      <p:sp>
        <p:nvSpPr>
          <p:cNvPr id="5" name="Rectangle 4"/>
          <p:cNvSpPr/>
          <p:nvPr/>
        </p:nvSpPr>
        <p:spPr>
          <a:xfrm>
            <a:off x="357126" y="857232"/>
            <a:ext cx="8786874" cy="5632311"/>
          </a:xfrm>
          <a:prstGeom prst="rect">
            <a:avLst/>
          </a:prstGeom>
        </p:spPr>
        <p:txBody>
          <a:bodyPr wrap="square">
            <a:spAutoFit/>
          </a:bodyPr>
          <a:lstStyle/>
          <a:p>
            <a:pPr>
              <a:buFont typeface="Wingdings" pitchFamily="2" charset="2"/>
              <a:buChar char="Ø"/>
            </a:pPr>
            <a:r>
              <a:rPr lang="fr-FR" dirty="0" smtClean="0"/>
              <a:t> Lorsque qu’on examine une image considérée comme un ensemble de composantes connexes :</a:t>
            </a:r>
          </a:p>
          <a:p>
            <a:endParaRPr lang="fr-FR" dirty="0" smtClean="0"/>
          </a:p>
          <a:p>
            <a:pPr lvl="1">
              <a:buFont typeface="Wingdings" pitchFamily="2" charset="2"/>
              <a:buChar char="ü"/>
            </a:pPr>
            <a:r>
              <a:rPr lang="fr-FR" dirty="0" smtClean="0"/>
              <a:t> la forme : rassemblant tous les pixels satisfaisant le même critère de similarité) sur un </a:t>
            </a:r>
          </a:p>
          <a:p>
            <a:pPr lvl="1">
              <a:buFont typeface="Wingdings" pitchFamily="2" charset="2"/>
              <a:buChar char="ü"/>
            </a:pPr>
            <a:r>
              <a:rPr lang="fr-FR" dirty="0" smtClean="0"/>
              <a:t>fonds (rassemblant les autres pixels) </a:t>
            </a:r>
          </a:p>
          <a:p>
            <a:pPr lvl="1"/>
            <a:endParaRPr lang="fr-FR" dirty="0" smtClean="0"/>
          </a:p>
          <a:p>
            <a:pPr>
              <a:buFont typeface="Wingdings" pitchFamily="2" charset="2"/>
              <a:buChar char="Ø"/>
            </a:pPr>
            <a:r>
              <a:rPr lang="fr-FR" dirty="0" smtClean="0"/>
              <a:t> On imagine aisément que les composantes connexes considérés seront différentes suivant que l’on utilise la 4-connexité , la 8-connexité où la connexité mixte.</a:t>
            </a:r>
          </a:p>
          <a:p>
            <a:endParaRPr lang="fr-FR" dirty="0" smtClean="0"/>
          </a:p>
          <a:p>
            <a:pPr>
              <a:buFont typeface="Wingdings" pitchFamily="2" charset="2"/>
              <a:buChar char="Ø"/>
            </a:pPr>
            <a:r>
              <a:rPr lang="fr-FR" dirty="0" smtClean="0"/>
              <a:t> La recherche des régions connexes est souvent réalisée en prenant les conventions suivantes: </a:t>
            </a:r>
          </a:p>
          <a:p>
            <a:pPr>
              <a:buNone/>
            </a:pPr>
            <a:r>
              <a:rPr lang="fr-FR" dirty="0" smtClean="0"/>
              <a:t>	4-connexité pour la forme et 8-connexité pour le fonds ,ou bien </a:t>
            </a:r>
          </a:p>
          <a:p>
            <a:pPr>
              <a:buNone/>
            </a:pPr>
            <a:r>
              <a:rPr lang="fr-FR" dirty="0" smtClean="0"/>
              <a:t>	8-connexité pour la forme et 4-connexité pour le fonds.</a:t>
            </a:r>
          </a:p>
          <a:p>
            <a:pPr>
              <a:buNone/>
            </a:pPr>
            <a:r>
              <a:rPr lang="fr-FR" dirty="0" smtClean="0"/>
              <a:t> </a:t>
            </a:r>
          </a:p>
          <a:p>
            <a:pPr>
              <a:buFont typeface="Wingdings" pitchFamily="2" charset="2"/>
              <a:buChar char="Ø"/>
            </a:pPr>
            <a:r>
              <a:rPr lang="fr-FR" dirty="0" smtClean="0"/>
              <a:t>Conseils :</a:t>
            </a:r>
          </a:p>
          <a:p>
            <a:r>
              <a:rPr lang="fr-FR" dirty="0" smtClean="0"/>
              <a:t> 	Connexités différentes pour les contours et régions</a:t>
            </a:r>
          </a:p>
          <a:p>
            <a:r>
              <a:rPr lang="fr-FR" dirty="0" smtClean="0"/>
              <a:t> 	Connexité-4 pour les régions</a:t>
            </a:r>
          </a:p>
          <a:p>
            <a:r>
              <a:rPr lang="fr-FR" dirty="0" smtClean="0"/>
              <a:t> 	Connexité-8 pour les contours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229600" cy="489790"/>
          </a:xfrm>
        </p:spPr>
        <p:txBody>
          <a:bodyPr>
            <a:noAutofit/>
          </a:bodyPr>
          <a:lstStyle/>
          <a:p>
            <a:r>
              <a:rPr lang="fr-FR" sz="2500" dirty="0" smtClean="0"/>
              <a:t>Etiquetages de composantes connexes </a:t>
            </a:r>
            <a:endParaRPr lang="fr-FR" sz="2500" dirty="0"/>
          </a:p>
        </p:txBody>
      </p:sp>
      <p:sp>
        <p:nvSpPr>
          <p:cNvPr id="5" name="Espace réservé du contenu 2"/>
          <p:cNvSpPr>
            <a:spLocks noGrp="1"/>
          </p:cNvSpPr>
          <p:nvPr>
            <p:ph idx="1"/>
          </p:nvPr>
        </p:nvSpPr>
        <p:spPr>
          <a:xfrm>
            <a:off x="357158" y="928670"/>
            <a:ext cx="8229600" cy="2857520"/>
          </a:xfrm>
        </p:spPr>
        <p:txBody>
          <a:bodyPr>
            <a:noAutofit/>
          </a:bodyPr>
          <a:lstStyle/>
          <a:p>
            <a:pPr>
              <a:lnSpc>
                <a:spcPct val="150000"/>
              </a:lnSpc>
              <a:spcBef>
                <a:spcPts val="600"/>
              </a:spcBef>
              <a:spcAft>
                <a:spcPts val="600"/>
              </a:spcAft>
            </a:pPr>
            <a:r>
              <a:rPr lang="fr-FR" sz="1800" dirty="0" smtClean="0"/>
              <a:t>C’est l’opération qui consiste dans une image binaire (forme/fonds) à trouver toutes les classes d’équivalence de la forme , c’est à dire les différentes composantes connexes et à les étiqueter. </a:t>
            </a:r>
          </a:p>
          <a:p>
            <a:pPr>
              <a:lnSpc>
                <a:spcPct val="150000"/>
              </a:lnSpc>
              <a:spcBef>
                <a:spcPts val="600"/>
              </a:spcBef>
              <a:spcAft>
                <a:spcPts val="600"/>
              </a:spcAft>
            </a:pPr>
            <a:r>
              <a:rPr lang="fr-FR" sz="1800" dirty="0" smtClean="0"/>
              <a:t>L’étiquetage consiste à affecter une étiquette identique ( par exemple un numéro) à tous les pixels d’une même composante connexe. </a:t>
            </a:r>
          </a:p>
          <a:p>
            <a:pPr>
              <a:lnSpc>
                <a:spcPct val="150000"/>
              </a:lnSpc>
              <a:spcBef>
                <a:spcPts val="600"/>
              </a:spcBef>
              <a:spcAft>
                <a:spcPts val="600"/>
              </a:spcAft>
            </a:pPr>
            <a:r>
              <a:rPr lang="fr-FR" sz="1800" dirty="0" smtClean="0"/>
              <a:t>Utilisé en post-segmentation</a:t>
            </a:r>
            <a:endParaRPr lang="fr-FR" sz="1800" dirty="0"/>
          </a:p>
        </p:txBody>
      </p:sp>
      <p:pic>
        <p:nvPicPr>
          <p:cNvPr id="6" name="Picture 2"/>
          <p:cNvPicPr>
            <a:picLocks noChangeAspect="1" noChangeArrowheads="1"/>
          </p:cNvPicPr>
          <p:nvPr/>
        </p:nvPicPr>
        <p:blipFill>
          <a:blip r:embed="rId2" cstate="print"/>
          <a:srcRect/>
          <a:stretch>
            <a:fillRect/>
          </a:stretch>
        </p:blipFill>
        <p:spPr bwMode="auto">
          <a:xfrm>
            <a:off x="1357290" y="3790936"/>
            <a:ext cx="2990850" cy="237172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000628" y="3786190"/>
            <a:ext cx="2962275"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229600" cy="489790"/>
          </a:xfrm>
        </p:spPr>
        <p:txBody>
          <a:bodyPr>
            <a:noAutofit/>
          </a:bodyPr>
          <a:lstStyle/>
          <a:p>
            <a:r>
              <a:rPr lang="fr-FR" sz="2500" dirty="0" smtClean="0"/>
              <a:t>Etiquetages de composantes connexes </a:t>
            </a:r>
            <a:endParaRPr lang="fr-FR" sz="2500" dirty="0"/>
          </a:p>
        </p:txBody>
      </p:sp>
      <p:pic>
        <p:nvPicPr>
          <p:cNvPr id="5" name="Picture 2"/>
          <p:cNvPicPr>
            <a:picLocks noChangeAspect="1" noChangeArrowheads="1"/>
          </p:cNvPicPr>
          <p:nvPr/>
        </p:nvPicPr>
        <p:blipFill>
          <a:blip r:embed="rId2" cstate="print"/>
          <a:srcRect/>
          <a:stretch>
            <a:fillRect/>
          </a:stretch>
        </p:blipFill>
        <p:spPr bwMode="auto">
          <a:xfrm>
            <a:off x="357158" y="1000108"/>
            <a:ext cx="8643966"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pic>
        <p:nvPicPr>
          <p:cNvPr id="5" name="Picture 2"/>
          <p:cNvPicPr>
            <a:picLocks noChangeAspect="1" noChangeArrowheads="1"/>
          </p:cNvPicPr>
          <p:nvPr/>
        </p:nvPicPr>
        <p:blipFill>
          <a:blip r:embed="rId2" cstate="print"/>
          <a:srcRect/>
          <a:stretch>
            <a:fillRect/>
          </a:stretch>
        </p:blipFill>
        <p:spPr bwMode="auto">
          <a:xfrm>
            <a:off x="204788" y="1431608"/>
            <a:ext cx="8734425" cy="454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52400" y="1512761"/>
            <a:ext cx="8839200" cy="4600575"/>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214282" y="1562119"/>
            <a:ext cx="8753504" cy="4581525"/>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57200" y="1643050"/>
            <a:ext cx="8229600" cy="4527193"/>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cstate="print"/>
          <a:srcRect/>
          <a:stretch>
            <a:fillRect/>
          </a:stretch>
        </p:blipFill>
        <p:spPr bwMode="auto">
          <a:xfrm>
            <a:off x="457200" y="1643050"/>
            <a:ext cx="8229600" cy="4474596"/>
          </a:xfrm>
          <a:prstGeom prst="rect">
            <a:avLst/>
          </a:prstGeom>
          <a:noFill/>
          <a:ln w="9525">
            <a:noFill/>
            <a:miter lim="800000"/>
            <a:headEnd/>
            <a:tailEnd/>
          </a:ln>
        </p:spPr>
      </p:pic>
      <p:sp>
        <p:nvSpPr>
          <p:cNvPr id="7"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57200" y="1571612"/>
            <a:ext cx="8229600" cy="4628555"/>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57200" y="1643050"/>
            <a:ext cx="8229600" cy="4592796"/>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1472" y="642918"/>
            <a:ext cx="8229600" cy="500066"/>
          </a:xfrm>
        </p:spPr>
        <p:txBody>
          <a:bodyPr>
            <a:normAutofit/>
          </a:bodyPr>
          <a:lstStyle/>
          <a:p>
            <a:r>
              <a:rPr lang="fr-FR" dirty="0" smtClean="0"/>
              <a:t>Exemples Images</a:t>
            </a:r>
            <a:endParaRPr lang="fr-FR" dirty="0"/>
          </a:p>
        </p:txBody>
      </p:sp>
      <p:sp>
        <p:nvSpPr>
          <p:cNvPr id="3" name="Espace réservé du contenu 2"/>
          <p:cNvSpPr>
            <a:spLocks noGrp="1"/>
          </p:cNvSpPr>
          <p:nvPr>
            <p:ph idx="1"/>
          </p:nvPr>
        </p:nvSpPr>
        <p:spPr>
          <a:xfrm>
            <a:off x="857224" y="1357298"/>
            <a:ext cx="7072362" cy="1714512"/>
          </a:xfrm>
        </p:spPr>
        <p:txBody>
          <a:bodyPr>
            <a:normAutofit/>
          </a:bodyPr>
          <a:lstStyle/>
          <a:p>
            <a:r>
              <a:rPr lang="fr-FR" sz="1800" dirty="0" smtClean="0"/>
              <a:t>Image naturelle – Plusieurs moyens d'acquisition</a:t>
            </a:r>
          </a:p>
          <a:p>
            <a:pPr lvl="1"/>
            <a:r>
              <a:rPr lang="fr-FR" sz="1800" dirty="0" smtClean="0"/>
              <a:t> caméra, microscope, tomographie, </a:t>
            </a:r>
            <a:r>
              <a:rPr lang="fr-FR" sz="1800" dirty="0" err="1" smtClean="0"/>
              <a:t>infra-rouge</a:t>
            </a:r>
            <a:r>
              <a:rPr lang="fr-FR" sz="1800" dirty="0" smtClean="0"/>
              <a:t>, satellite, …</a:t>
            </a:r>
          </a:p>
          <a:p>
            <a:r>
              <a:rPr lang="fr-FR" sz="1800" dirty="0" smtClean="0"/>
              <a:t> Image artificielle – Plusieurs outils de représentation</a:t>
            </a:r>
          </a:p>
          <a:p>
            <a:pPr lvl="1"/>
            <a:r>
              <a:rPr lang="fr-FR" sz="1800" dirty="0" smtClean="0"/>
              <a:t> synthèse d'images, réalité virtuelle, visualisation scientifique, …</a:t>
            </a:r>
            <a:endParaRPr lang="fr-FR" sz="1800" dirty="0"/>
          </a:p>
        </p:txBody>
      </p:sp>
      <p:pic>
        <p:nvPicPr>
          <p:cNvPr id="7" name="Picture 3"/>
          <p:cNvPicPr>
            <a:picLocks noChangeAspect="1" noChangeArrowheads="1"/>
          </p:cNvPicPr>
          <p:nvPr/>
        </p:nvPicPr>
        <p:blipFill>
          <a:blip r:embed="rId2" cstate="print"/>
          <a:srcRect/>
          <a:stretch>
            <a:fillRect/>
          </a:stretch>
        </p:blipFill>
        <p:spPr bwMode="auto">
          <a:xfrm>
            <a:off x="342870" y="3143248"/>
            <a:ext cx="8801130" cy="2347910"/>
          </a:xfrm>
          <a:prstGeom prst="rect">
            <a:avLst/>
          </a:prstGeom>
          <a:noFill/>
          <a:ln w="9525">
            <a:noFill/>
            <a:miter lim="800000"/>
            <a:headEnd/>
            <a:tailEnd/>
          </a:ln>
        </p:spPr>
      </p:pic>
      <p:sp>
        <p:nvSpPr>
          <p:cNvPr id="8" name="ZoneTexte 7"/>
          <p:cNvSpPr txBox="1"/>
          <p:nvPr/>
        </p:nvSpPr>
        <p:spPr>
          <a:xfrm>
            <a:off x="357158" y="5572140"/>
            <a:ext cx="4214842" cy="307777"/>
          </a:xfrm>
          <a:prstGeom prst="rect">
            <a:avLst/>
          </a:prstGeom>
          <a:noFill/>
        </p:spPr>
        <p:txBody>
          <a:bodyPr wrap="square" rtlCol="0">
            <a:spAutoFit/>
          </a:bodyPr>
          <a:lstStyle/>
          <a:p>
            <a:r>
              <a:rPr lang="fr-FR" sz="1400" dirty="0" smtClean="0">
                <a:solidFill>
                  <a:schemeClr val="accent1"/>
                </a:solidFill>
              </a:rPr>
              <a:t>Source :  Cours Alain Boucher</a:t>
            </a:r>
            <a:endParaRPr lang="fr-FR" sz="1400" dirty="0">
              <a:solidFill>
                <a:schemeClr val="accent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57200" y="1643050"/>
            <a:ext cx="8229600" cy="4714907"/>
          </a:xfrm>
          <a:prstGeom prst="rect">
            <a:avLst/>
          </a:prstGeom>
          <a:noFill/>
          <a:ln w="9525">
            <a:noFill/>
            <a:miter lim="800000"/>
            <a:headEnd/>
            <a:tailEnd/>
          </a:ln>
        </p:spPr>
      </p:pic>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285720" y="1500174"/>
            <a:ext cx="8501122" cy="4824426"/>
          </a:xfrm>
        </p:spPr>
        <p:txBody>
          <a:bodyPr>
            <a:normAutofit/>
          </a:bodyPr>
          <a:lstStyle/>
          <a:p>
            <a:pPr>
              <a:buNone/>
            </a:pPr>
            <a:r>
              <a:rPr lang="fr-FR" sz="1800" dirty="0" smtClean="0"/>
              <a:t>exemple d’algorithme général : </a:t>
            </a:r>
          </a:p>
          <a:p>
            <a:pPr>
              <a:buNone/>
            </a:pPr>
            <a:r>
              <a:rPr lang="fr-FR" sz="1800" dirty="0" smtClean="0"/>
              <a:t>1) </a:t>
            </a:r>
          </a:p>
          <a:p>
            <a:pPr lvl="1">
              <a:buBlip>
                <a:blip r:embed="rId2"/>
              </a:buBlip>
            </a:pPr>
            <a:r>
              <a:rPr lang="fr-FR" sz="1900" dirty="0" smtClean="0"/>
              <a:t>scanner les pixels de l’image ligne par ligne et ne considérer que ceux de la forme ( critère de similarité, pixel à 1,...). </a:t>
            </a:r>
          </a:p>
          <a:p>
            <a:pPr lvl="1">
              <a:buBlip>
                <a:blip r:embed="rId2"/>
              </a:buBlip>
            </a:pPr>
            <a:r>
              <a:rPr lang="fr-FR" sz="1900" dirty="0" smtClean="0"/>
              <a:t>Si le pixel n’a pas de voisin connexe déjà étiqueté, créer une nouvelle étiquette et l’affecter à ce pixel. </a:t>
            </a:r>
          </a:p>
          <a:p>
            <a:pPr lvl="1">
              <a:buBlip>
                <a:blip r:embed="rId2"/>
              </a:buBlip>
            </a:pPr>
            <a:r>
              <a:rPr lang="fr-FR" sz="1900" dirty="0" smtClean="0"/>
              <a:t>Si le pixel a exactement un seul pixel connexe étiqueté, lui affecter cette étiquette. </a:t>
            </a:r>
          </a:p>
          <a:p>
            <a:pPr lvl="1">
              <a:buBlip>
                <a:blip r:embed="rId2"/>
              </a:buBlip>
            </a:pPr>
            <a:r>
              <a:rPr lang="fr-FR" sz="1900" dirty="0" smtClean="0"/>
              <a:t>Si le pixel a plus d’un pixel connexe (avec des étiquettes différentes) lui affecter une de ces étiquettes et mémoriser que toutes ces étiquettes sont équivalentes. </a:t>
            </a:r>
          </a:p>
          <a:p>
            <a:pPr>
              <a:buNone/>
            </a:pPr>
            <a:r>
              <a:rPr lang="fr-FR" sz="1800" dirty="0" smtClean="0"/>
              <a:t>2) </a:t>
            </a:r>
          </a:p>
          <a:p>
            <a:pPr>
              <a:buNone/>
            </a:pPr>
            <a:r>
              <a:rPr lang="fr-FR" sz="1800" dirty="0" smtClean="0"/>
              <a:t>	Refaire une passe sur l’image en groupant les étiquettes équivalentes sur une seule étiquette</a:t>
            </a:r>
            <a:endParaRPr lang="fr-FR" sz="1800" dirty="0"/>
          </a:p>
        </p:txBody>
      </p:sp>
      <p:sp>
        <p:nvSpPr>
          <p:cNvPr id="5" name="Titre 1"/>
          <p:cNvSpPr>
            <a:spLocks noGrp="1"/>
          </p:cNvSpPr>
          <p:nvPr>
            <p:ph type="title"/>
          </p:nvPr>
        </p:nvSpPr>
        <p:spPr>
          <a:xfrm>
            <a:off x="285720" y="785794"/>
            <a:ext cx="8229600" cy="489790"/>
          </a:xfrm>
        </p:spPr>
        <p:txBody>
          <a:bodyPr>
            <a:noAutofit/>
          </a:bodyPr>
          <a:lstStyle/>
          <a:p>
            <a:r>
              <a:rPr lang="fr-FR" sz="2500" dirty="0" smtClean="0"/>
              <a:t>Etiquetages de composantes connexes </a:t>
            </a:r>
            <a:endParaRPr lang="fr-FR" sz="25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229600" cy="489790"/>
          </a:xfrm>
        </p:spPr>
        <p:txBody>
          <a:bodyPr>
            <a:noAutofit/>
          </a:bodyPr>
          <a:lstStyle/>
          <a:p>
            <a:r>
              <a:rPr lang="fr-FR" sz="2500" dirty="0" smtClean="0"/>
              <a:t>Etiquetage des contours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500034" y="1142984"/>
            <a:ext cx="8092750" cy="46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500034" y="1571612"/>
            <a:ext cx="8286807" cy="4572032"/>
          </a:xfrm>
          <a:prstGeom prst="rect">
            <a:avLst/>
          </a:prstGeom>
          <a:noFill/>
          <a:ln w="9525">
            <a:noFill/>
            <a:miter lim="800000"/>
            <a:headEnd/>
            <a:tailEnd/>
          </a:ln>
        </p:spPr>
      </p:pic>
      <p:sp>
        <p:nvSpPr>
          <p:cNvPr id="5" name="Titre 1"/>
          <p:cNvSpPr>
            <a:spLocks noGrp="1"/>
          </p:cNvSpPr>
          <p:nvPr>
            <p:ph type="title"/>
          </p:nvPr>
        </p:nvSpPr>
        <p:spPr>
          <a:xfrm>
            <a:off x="214282" y="857232"/>
            <a:ext cx="8229600" cy="561228"/>
          </a:xfrm>
        </p:spPr>
        <p:txBody>
          <a:bodyPr>
            <a:normAutofit/>
          </a:bodyPr>
          <a:lstStyle/>
          <a:p>
            <a:r>
              <a:rPr lang="fr-FR" sz="2500" dirty="0" smtClean="0"/>
              <a:t>Distances entre pixels</a:t>
            </a:r>
            <a:endParaRPr lang="fr-FR" sz="25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642918"/>
            <a:ext cx="8229600" cy="489790"/>
          </a:xfrm>
        </p:spPr>
        <p:txBody>
          <a:bodyPr>
            <a:noAutofit/>
          </a:bodyPr>
          <a:lstStyle/>
          <a:p>
            <a:r>
              <a:rPr lang="fr-FR" sz="2500" dirty="0" smtClean="0"/>
              <a:t>Distance discrète entre pixels</a:t>
            </a:r>
            <a:endParaRPr lang="fr-FR" sz="2500" dirty="0"/>
          </a:p>
        </p:txBody>
      </p:sp>
      <p:pic>
        <p:nvPicPr>
          <p:cNvPr id="5" name="Picture 3"/>
          <p:cNvPicPr>
            <a:picLocks noChangeAspect="1" noChangeArrowheads="1"/>
          </p:cNvPicPr>
          <p:nvPr/>
        </p:nvPicPr>
        <p:blipFill>
          <a:blip r:embed="rId2" cstate="print"/>
          <a:srcRect/>
          <a:stretch>
            <a:fillRect/>
          </a:stretch>
        </p:blipFill>
        <p:spPr bwMode="auto">
          <a:xfrm>
            <a:off x="357158" y="5929330"/>
            <a:ext cx="6648450" cy="466725"/>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414338" y="1357299"/>
            <a:ext cx="8315325" cy="44291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489790"/>
          </a:xfrm>
        </p:spPr>
        <p:txBody>
          <a:bodyPr>
            <a:noAutofit/>
          </a:bodyPr>
          <a:lstStyle/>
          <a:p>
            <a:r>
              <a:rPr lang="fr-FR" sz="2500" dirty="0" smtClean="0"/>
              <a:t>Distance discrète entre pixels(distance de Manhattan)</a:t>
            </a:r>
            <a:endParaRPr lang="fr-FR" sz="2500" dirty="0"/>
          </a:p>
        </p:txBody>
      </p:sp>
      <p:pic>
        <p:nvPicPr>
          <p:cNvPr id="5" name="Picture 3"/>
          <p:cNvPicPr>
            <a:picLocks noChangeAspect="1" noChangeArrowheads="1"/>
          </p:cNvPicPr>
          <p:nvPr/>
        </p:nvPicPr>
        <p:blipFill>
          <a:blip r:embed="rId2" cstate="print"/>
          <a:srcRect/>
          <a:stretch>
            <a:fillRect/>
          </a:stretch>
        </p:blipFill>
        <p:spPr bwMode="auto">
          <a:xfrm>
            <a:off x="357158" y="5929330"/>
            <a:ext cx="6648450" cy="466725"/>
          </a:xfrm>
          <a:prstGeom prst="rect">
            <a:avLst/>
          </a:prstGeom>
          <a:noFill/>
          <a:ln w="9525">
            <a:noFill/>
            <a:miter lim="800000"/>
            <a:headEnd/>
            <a:tailEnd/>
          </a:ln>
        </p:spPr>
      </p:pic>
      <p:pic>
        <p:nvPicPr>
          <p:cNvPr id="6" name="Picture 2"/>
          <p:cNvPicPr>
            <a:picLocks noGrp="1" noChangeAspect="1" noChangeArrowheads="1"/>
          </p:cNvPicPr>
          <p:nvPr>
            <p:ph idx="1"/>
          </p:nvPr>
        </p:nvPicPr>
        <p:blipFill>
          <a:blip r:embed="rId3" cstate="print"/>
          <a:srcRect/>
          <a:stretch>
            <a:fillRect/>
          </a:stretch>
        </p:blipFill>
        <p:spPr bwMode="auto">
          <a:xfrm>
            <a:off x="357158" y="1142984"/>
            <a:ext cx="8229600" cy="4685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57158" y="500042"/>
            <a:ext cx="8229600" cy="489790"/>
          </a:xfrm>
        </p:spPr>
        <p:txBody>
          <a:bodyPr>
            <a:noAutofit/>
          </a:bodyPr>
          <a:lstStyle/>
          <a:p>
            <a:r>
              <a:rPr lang="fr-FR" sz="2500" dirty="0" smtClean="0"/>
              <a:t>Distance discrète entre pixels(distance d’ échiquier)</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29142" y="1071546"/>
            <a:ext cx="8229600" cy="4621385"/>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09566" y="5857892"/>
            <a:ext cx="6648450"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57158" y="500042"/>
            <a:ext cx="8229600" cy="500066"/>
          </a:xfrm>
        </p:spPr>
        <p:txBody>
          <a:bodyPr>
            <a:normAutofit/>
          </a:bodyPr>
          <a:lstStyle/>
          <a:p>
            <a:r>
              <a:rPr lang="fr-FR" sz="2500" dirty="0" smtClean="0"/>
              <a:t>Codage de Freeman</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071546"/>
            <a:ext cx="8079750" cy="5143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214282" y="1071546"/>
            <a:ext cx="4572032" cy="5214974"/>
          </a:xfrm>
        </p:spPr>
        <p:txBody>
          <a:bodyPr>
            <a:normAutofit/>
          </a:bodyPr>
          <a:lstStyle/>
          <a:p>
            <a:r>
              <a:rPr lang="fr-FR" sz="1800" dirty="0" smtClean="0"/>
              <a:t>Pour coder un contour on peut évidemment choisir un pixel de départ sur le contour (dont on note les coordonnées image) puis on suit le contour par exemple dans le sens des aiguilles d’une montre et on note les différents codes de segments. </a:t>
            </a:r>
          </a:p>
          <a:p>
            <a:r>
              <a:rPr lang="fr-FR" sz="1800" dirty="0" smtClean="0"/>
              <a:t>Cette méthode est très sensible au bruit et erreurs sur le contour. Une solution peut consister à passer à une résolution inférieure et à coder sur cette nouvelle grille. </a:t>
            </a:r>
          </a:p>
          <a:p>
            <a:r>
              <a:rPr lang="fr-FR" sz="1800" dirty="0" smtClean="0"/>
              <a:t>On place donc une grille relativement « grossière » sur l’image et chaque point contour est placé sur le point de la grille le plus proche. On code alors les points de la grille obtenus en 4-connexité ou 8-connexité. </a:t>
            </a:r>
            <a:endParaRPr lang="fr-FR" sz="1800" dirty="0"/>
          </a:p>
        </p:txBody>
      </p:sp>
      <p:sp>
        <p:nvSpPr>
          <p:cNvPr id="5" name="Titre 1"/>
          <p:cNvSpPr>
            <a:spLocks noGrp="1"/>
          </p:cNvSpPr>
          <p:nvPr>
            <p:ph type="title"/>
          </p:nvPr>
        </p:nvSpPr>
        <p:spPr>
          <a:xfrm>
            <a:off x="285720" y="500042"/>
            <a:ext cx="8229600" cy="561228"/>
          </a:xfrm>
        </p:spPr>
        <p:txBody>
          <a:bodyPr>
            <a:normAutofit/>
          </a:bodyPr>
          <a:lstStyle/>
          <a:p>
            <a:r>
              <a:rPr lang="fr-FR" sz="2500" dirty="0" smtClean="0"/>
              <a:t>Codage des contours - connexité</a:t>
            </a:r>
            <a:endParaRPr lang="fr-FR" sz="2500" dirty="0"/>
          </a:p>
        </p:txBody>
      </p:sp>
      <p:pic>
        <p:nvPicPr>
          <p:cNvPr id="6" name="Picture 2"/>
          <p:cNvPicPr>
            <a:picLocks noChangeAspect="1" noChangeArrowheads="1"/>
          </p:cNvPicPr>
          <p:nvPr/>
        </p:nvPicPr>
        <p:blipFill>
          <a:blip r:embed="rId2" cstate="print"/>
          <a:srcRect/>
          <a:stretch>
            <a:fillRect/>
          </a:stretch>
        </p:blipFill>
        <p:spPr bwMode="auto">
          <a:xfrm>
            <a:off x="4786314" y="928670"/>
            <a:ext cx="4214842" cy="5286411"/>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2357422" y="6215082"/>
            <a:ext cx="6648450" cy="2857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581756"/>
            <a:ext cx="8229600" cy="561228"/>
          </a:xfrm>
        </p:spPr>
        <p:txBody>
          <a:bodyPr>
            <a:normAutofit/>
          </a:bodyPr>
          <a:lstStyle/>
          <a:p>
            <a:r>
              <a:rPr lang="fr-FR" sz="2500" dirty="0" smtClean="0"/>
              <a:t>Propriétés du codage de contours </a:t>
            </a:r>
            <a:endParaRPr lang="fr-FR" sz="2500" dirty="0"/>
          </a:p>
        </p:txBody>
      </p:sp>
      <p:sp>
        <p:nvSpPr>
          <p:cNvPr id="5" name="Espace réservé du contenu 2"/>
          <p:cNvSpPr>
            <a:spLocks noGrp="1"/>
          </p:cNvSpPr>
          <p:nvPr>
            <p:ph idx="1"/>
          </p:nvPr>
        </p:nvSpPr>
        <p:spPr>
          <a:xfrm>
            <a:off x="214282" y="1357298"/>
            <a:ext cx="8786874" cy="4286280"/>
          </a:xfrm>
        </p:spPr>
        <p:txBody>
          <a:bodyPr>
            <a:noAutofit/>
          </a:bodyPr>
          <a:lstStyle/>
          <a:p>
            <a:pPr>
              <a:lnSpc>
                <a:spcPct val="150000"/>
              </a:lnSpc>
              <a:spcBef>
                <a:spcPts val="600"/>
              </a:spcBef>
              <a:spcAft>
                <a:spcPts val="600"/>
              </a:spcAft>
            </a:pPr>
            <a:r>
              <a:rPr lang="en-US" sz="1800" dirty="0" smtClean="0"/>
              <a:t>Even codes {0,2,4,6} correspond to horizontal and vertical directions; odd codes {1,3,5,7} correspond to the diagonal directions.</a:t>
            </a:r>
          </a:p>
          <a:p>
            <a:pPr>
              <a:lnSpc>
                <a:spcPct val="150000"/>
              </a:lnSpc>
              <a:spcBef>
                <a:spcPts val="600"/>
              </a:spcBef>
            </a:pPr>
            <a:r>
              <a:rPr lang="en-US" sz="1800" dirty="0" smtClean="0"/>
              <a:t>Each code can be considered as the angular direction, in multiples of 45°, that we must move to go from one contour pixel to the next.</a:t>
            </a:r>
          </a:p>
          <a:p>
            <a:pPr>
              <a:lnSpc>
                <a:spcPct val="150000"/>
              </a:lnSpc>
              <a:spcBef>
                <a:spcPts val="600"/>
              </a:spcBef>
            </a:pPr>
            <a:r>
              <a:rPr lang="en-US" sz="1800" dirty="0" smtClean="0"/>
              <a:t>The absolute coordinates [</a:t>
            </a:r>
            <a:r>
              <a:rPr lang="en-US" sz="1800" i="1" dirty="0" err="1" smtClean="0"/>
              <a:t>m,n</a:t>
            </a:r>
            <a:r>
              <a:rPr lang="en-US" sz="1800" i="1" dirty="0" smtClean="0"/>
              <a:t>] of the first contour pixel (e.g. top, leftmost) </a:t>
            </a:r>
            <a:r>
              <a:rPr lang="en-US" sz="1800" dirty="0" smtClean="0"/>
              <a:t>together with the chain code of the contour represent a complete description of the </a:t>
            </a:r>
            <a:r>
              <a:rPr lang="fr-FR" sz="1800" dirty="0" smtClean="0"/>
              <a:t>discrete region contour.</a:t>
            </a:r>
          </a:p>
          <a:p>
            <a:pPr>
              <a:lnSpc>
                <a:spcPct val="150000"/>
              </a:lnSpc>
              <a:spcBef>
                <a:spcPts val="600"/>
              </a:spcBef>
            </a:pPr>
            <a:r>
              <a:rPr lang="en-US" sz="1800" dirty="0" smtClean="0"/>
              <a:t>When there is a change between two consecutive chain codes, then the contour has changed direction. This point is defined as a </a:t>
            </a:r>
            <a:r>
              <a:rPr lang="en-US" sz="1800" i="1" dirty="0" smtClean="0"/>
              <a:t>corner.</a:t>
            </a:r>
            <a:endParaRPr lang="fr-FR" sz="1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357166"/>
            <a:ext cx="8229600" cy="500066"/>
          </a:xfrm>
        </p:spPr>
        <p:txBody>
          <a:bodyPr>
            <a:normAutofit/>
          </a:bodyPr>
          <a:lstStyle/>
          <a:p>
            <a:r>
              <a:rPr lang="fr-FR" dirty="0" smtClean="0"/>
              <a:t>Les différents types d’images</a:t>
            </a:r>
            <a:endParaRPr lang="fr-FR" dirty="0"/>
          </a:p>
        </p:txBody>
      </p:sp>
      <p:pic>
        <p:nvPicPr>
          <p:cNvPr id="6" name="Picture 4"/>
          <p:cNvPicPr>
            <a:picLocks noChangeAspect="1" noChangeArrowheads="1"/>
          </p:cNvPicPr>
          <p:nvPr/>
        </p:nvPicPr>
        <p:blipFill>
          <a:blip r:embed="rId2" cstate="print"/>
          <a:srcRect/>
          <a:stretch>
            <a:fillRect/>
          </a:stretch>
        </p:blipFill>
        <p:spPr bwMode="auto">
          <a:xfrm>
            <a:off x="357158" y="1000108"/>
            <a:ext cx="1500197" cy="1571636"/>
          </a:xfrm>
          <a:prstGeom prst="rect">
            <a:avLst/>
          </a:prstGeom>
          <a:noFill/>
        </p:spPr>
      </p:pic>
      <p:pic>
        <p:nvPicPr>
          <p:cNvPr id="7" name="Picture 4"/>
          <p:cNvPicPr>
            <a:picLocks noChangeAspect="1" noChangeArrowheads="1"/>
          </p:cNvPicPr>
          <p:nvPr/>
        </p:nvPicPr>
        <p:blipFill>
          <a:blip r:embed="rId3" cstate="print"/>
          <a:srcRect/>
          <a:stretch>
            <a:fillRect/>
          </a:stretch>
        </p:blipFill>
        <p:spPr bwMode="auto">
          <a:xfrm>
            <a:off x="214282" y="4572008"/>
            <a:ext cx="1571636" cy="1681154"/>
          </a:xfrm>
          <a:prstGeom prst="rect">
            <a:avLst/>
          </a:prstGeom>
          <a:noFill/>
          <a:ln w="9525">
            <a:noFill/>
            <a:miter lim="800000"/>
            <a:headEnd/>
            <a:tailEnd/>
          </a:ln>
          <a:effectLst/>
        </p:spPr>
      </p:pic>
      <p:pic>
        <p:nvPicPr>
          <p:cNvPr id="8" name="Picture 5"/>
          <p:cNvPicPr>
            <a:picLocks noChangeAspect="1" noChangeArrowheads="1"/>
          </p:cNvPicPr>
          <p:nvPr/>
        </p:nvPicPr>
        <p:blipFill>
          <a:blip r:embed="rId4" cstate="print"/>
          <a:srcRect/>
          <a:stretch>
            <a:fillRect/>
          </a:stretch>
        </p:blipFill>
        <p:spPr bwMode="auto">
          <a:xfrm>
            <a:off x="214282" y="2714620"/>
            <a:ext cx="1571636" cy="1714512"/>
          </a:xfrm>
          <a:prstGeom prst="rect">
            <a:avLst/>
          </a:prstGeom>
          <a:noFill/>
          <a:ln w="9525">
            <a:noFill/>
            <a:miter lim="800000"/>
            <a:headEnd/>
            <a:tailEnd/>
          </a:ln>
          <a:effectLst/>
        </p:spPr>
      </p:pic>
      <p:pic>
        <p:nvPicPr>
          <p:cNvPr id="9" name="Picture 2"/>
          <p:cNvPicPr>
            <a:picLocks noChangeAspect="1" noChangeArrowheads="1"/>
          </p:cNvPicPr>
          <p:nvPr/>
        </p:nvPicPr>
        <p:blipFill>
          <a:blip r:embed="rId5" cstate="print"/>
          <a:srcRect/>
          <a:stretch>
            <a:fillRect/>
          </a:stretch>
        </p:blipFill>
        <p:spPr bwMode="auto">
          <a:xfrm>
            <a:off x="7143768" y="4429132"/>
            <a:ext cx="1714512" cy="1714512"/>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7358082" y="2714620"/>
            <a:ext cx="1500198" cy="1571636"/>
          </a:xfrm>
          <a:prstGeom prst="rect">
            <a:avLst/>
          </a:prstGeom>
          <a:noFill/>
          <a:ln w="9525">
            <a:noFill/>
            <a:miter lim="800000"/>
            <a:headEnd/>
            <a:tailEnd/>
          </a:ln>
          <a:effectLst/>
        </p:spPr>
      </p:pic>
      <p:pic>
        <p:nvPicPr>
          <p:cNvPr id="11" name="Picture 12"/>
          <p:cNvPicPr>
            <a:picLocks noChangeAspect="1" noChangeArrowheads="1"/>
          </p:cNvPicPr>
          <p:nvPr/>
        </p:nvPicPr>
        <p:blipFill>
          <a:blip r:embed="rId7" cstate="print"/>
          <a:srcRect/>
          <a:stretch>
            <a:fillRect/>
          </a:stretch>
        </p:blipFill>
        <p:spPr bwMode="auto">
          <a:xfrm>
            <a:off x="2357422" y="1000108"/>
            <a:ext cx="1714512" cy="1571636"/>
          </a:xfrm>
          <a:prstGeom prst="rect">
            <a:avLst/>
          </a:prstGeom>
          <a:noFill/>
          <a:ln w="9525">
            <a:noFill/>
            <a:miter lim="800000"/>
            <a:headEnd/>
            <a:tailEnd/>
          </a:ln>
          <a:effectLst/>
        </p:spPr>
      </p:pic>
      <p:pic>
        <p:nvPicPr>
          <p:cNvPr id="12" name="Picture 11"/>
          <p:cNvPicPr>
            <a:picLocks noChangeAspect="1" noChangeArrowheads="1"/>
          </p:cNvPicPr>
          <p:nvPr/>
        </p:nvPicPr>
        <p:blipFill>
          <a:blip r:embed="rId8" cstate="print"/>
          <a:srcRect/>
          <a:stretch>
            <a:fillRect/>
          </a:stretch>
        </p:blipFill>
        <p:spPr bwMode="auto">
          <a:xfrm>
            <a:off x="4714876" y="1000108"/>
            <a:ext cx="2305050" cy="1571636"/>
          </a:xfrm>
          <a:prstGeom prst="rect">
            <a:avLst/>
          </a:prstGeom>
          <a:noFill/>
          <a:ln w="9525">
            <a:noFill/>
            <a:miter lim="800000"/>
            <a:headEnd/>
            <a:tailEnd/>
          </a:ln>
          <a:effectLst/>
        </p:spPr>
      </p:pic>
      <p:pic>
        <p:nvPicPr>
          <p:cNvPr id="5122" name="Picture 2"/>
          <p:cNvPicPr>
            <a:picLocks noChangeAspect="1" noChangeArrowheads="1"/>
          </p:cNvPicPr>
          <p:nvPr/>
        </p:nvPicPr>
        <p:blipFill>
          <a:blip r:embed="rId9" cstate="print"/>
          <a:srcRect/>
          <a:stretch>
            <a:fillRect/>
          </a:stretch>
        </p:blipFill>
        <p:spPr bwMode="auto">
          <a:xfrm>
            <a:off x="7429520" y="1000108"/>
            <a:ext cx="1409703" cy="1571636"/>
          </a:xfrm>
          <a:prstGeom prst="rect">
            <a:avLst/>
          </a:prstGeom>
          <a:noFill/>
          <a:ln w="9525">
            <a:noFill/>
            <a:miter lim="800000"/>
            <a:headEnd/>
            <a:tailEnd/>
          </a:ln>
        </p:spPr>
      </p:pic>
      <p:sp>
        <p:nvSpPr>
          <p:cNvPr id="15" name="Rectangle 14"/>
          <p:cNvSpPr/>
          <p:nvPr/>
        </p:nvSpPr>
        <p:spPr>
          <a:xfrm>
            <a:off x="1928794" y="2928934"/>
            <a:ext cx="5143536" cy="3370666"/>
          </a:xfrm>
          <a:prstGeom prst="rect">
            <a:avLst/>
          </a:prstGeom>
        </p:spPr>
        <p:txBody>
          <a:bodyPr wrap="square">
            <a:spAutoFit/>
          </a:bodyPr>
          <a:lstStyle/>
          <a:p>
            <a:pPr>
              <a:lnSpc>
                <a:spcPct val="150000"/>
              </a:lnSpc>
              <a:buFont typeface="Wingdings" pitchFamily="2" charset="2"/>
              <a:buChar char="Ø"/>
            </a:pPr>
            <a:r>
              <a:rPr lang="fr-FR" sz="1600" dirty="0" smtClean="0"/>
              <a:t>Imagerie vidéo (vision industrielle, vidéo surveillance)</a:t>
            </a:r>
          </a:p>
          <a:p>
            <a:pPr>
              <a:lnSpc>
                <a:spcPct val="150000"/>
              </a:lnSpc>
              <a:buFont typeface="Wingdings" pitchFamily="2" charset="2"/>
              <a:buChar char="Ø"/>
            </a:pPr>
            <a:r>
              <a:rPr lang="fr-FR" sz="1600" dirty="0" smtClean="0"/>
              <a:t>Imagerie thermique (thermographie)</a:t>
            </a:r>
          </a:p>
          <a:p>
            <a:pPr>
              <a:lnSpc>
                <a:spcPct val="150000"/>
              </a:lnSpc>
              <a:buFont typeface="Wingdings" pitchFamily="2" charset="2"/>
              <a:buChar char="Ø"/>
            </a:pPr>
            <a:r>
              <a:rPr lang="fr-FR" sz="1600" dirty="0" smtClean="0"/>
              <a:t> Imagerie d’écho (radar, sonar, échographe, doppler)</a:t>
            </a:r>
          </a:p>
          <a:p>
            <a:pPr>
              <a:lnSpc>
                <a:spcPct val="150000"/>
              </a:lnSpc>
              <a:buFont typeface="Wingdings" pitchFamily="2" charset="2"/>
              <a:buChar char="Ø"/>
            </a:pPr>
            <a:r>
              <a:rPr lang="fr-FR" sz="1600" dirty="0" smtClean="0"/>
              <a:t> Imagerie à rayons X (radiologie, scanner)</a:t>
            </a:r>
          </a:p>
          <a:p>
            <a:pPr>
              <a:lnSpc>
                <a:spcPct val="150000"/>
              </a:lnSpc>
              <a:buFont typeface="Wingdings" pitchFamily="2" charset="2"/>
              <a:buChar char="Ø"/>
            </a:pPr>
            <a:r>
              <a:rPr lang="fr-FR" sz="1600" dirty="0" smtClean="0"/>
              <a:t> Imagerie </a:t>
            </a:r>
            <a:r>
              <a:rPr lang="fr-FR" sz="1600" dirty="0" err="1" smtClean="0"/>
              <a:t>radio-active</a:t>
            </a:r>
            <a:r>
              <a:rPr lang="fr-FR" sz="1600" dirty="0" smtClean="0"/>
              <a:t> (tomographie)</a:t>
            </a:r>
          </a:p>
          <a:p>
            <a:pPr>
              <a:lnSpc>
                <a:spcPct val="150000"/>
              </a:lnSpc>
              <a:buFont typeface="Wingdings" pitchFamily="2" charset="2"/>
              <a:buChar char="Ø"/>
            </a:pPr>
            <a:r>
              <a:rPr lang="fr-FR" sz="1600" dirty="0" smtClean="0"/>
              <a:t> Imagerie IRM (résonance magnétique)</a:t>
            </a:r>
          </a:p>
          <a:p>
            <a:pPr>
              <a:lnSpc>
                <a:spcPct val="150000"/>
              </a:lnSpc>
              <a:buFont typeface="Wingdings" pitchFamily="2" charset="2"/>
              <a:buChar char="Ø"/>
            </a:pPr>
            <a:r>
              <a:rPr lang="fr-FR" sz="1600" dirty="0" smtClean="0"/>
              <a:t> Imagerie satellitaire</a:t>
            </a:r>
          </a:p>
          <a:p>
            <a:pPr>
              <a:lnSpc>
                <a:spcPct val="150000"/>
              </a:lnSpc>
              <a:buFont typeface="Wingdings" pitchFamily="2" charset="2"/>
              <a:buChar char="Ø"/>
            </a:pPr>
            <a:r>
              <a:rPr lang="fr-FR" sz="1600" dirty="0" smtClean="0"/>
              <a:t> Imagerie </a:t>
            </a:r>
            <a:r>
              <a:rPr lang="fr-FR" sz="1600" dirty="0" err="1" smtClean="0"/>
              <a:t>multispectrale</a:t>
            </a:r>
            <a:r>
              <a:rPr lang="fr-FR" sz="1600" dirty="0" smtClean="0"/>
              <a:t> et imagerie couleur</a:t>
            </a:r>
          </a:p>
          <a:p>
            <a:pPr>
              <a:lnSpc>
                <a:spcPct val="150000"/>
              </a:lnSpc>
              <a:buFont typeface="Wingdings" pitchFamily="2" charset="2"/>
              <a:buChar char="Ø"/>
            </a:pPr>
            <a:r>
              <a:rPr lang="fr-FR" sz="1600" dirty="0" smtClean="0"/>
              <a:t> Imagerie </a:t>
            </a:r>
            <a:r>
              <a:rPr lang="fr-FR" sz="1600" dirty="0" err="1" smtClean="0"/>
              <a:t>polarimétrique</a:t>
            </a:r>
            <a:endParaRPr lang="fr-FR" sz="16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428604"/>
            <a:ext cx="8229600" cy="561228"/>
          </a:xfrm>
        </p:spPr>
        <p:txBody>
          <a:bodyPr>
            <a:normAutofit/>
          </a:bodyPr>
          <a:lstStyle/>
          <a:p>
            <a:r>
              <a:rPr lang="fr-FR" sz="2500" dirty="0" smtClean="0"/>
              <a:t>Types d’opérations</a:t>
            </a:r>
            <a:endParaRPr lang="fr-FR" sz="2500" dirty="0"/>
          </a:p>
        </p:txBody>
      </p:sp>
      <p:sp>
        <p:nvSpPr>
          <p:cNvPr id="5" name="Espace réservé du contenu 2"/>
          <p:cNvSpPr>
            <a:spLocks noGrp="1"/>
          </p:cNvSpPr>
          <p:nvPr>
            <p:ph idx="1"/>
          </p:nvPr>
        </p:nvSpPr>
        <p:spPr>
          <a:xfrm>
            <a:off x="142844" y="928670"/>
            <a:ext cx="8515352" cy="928694"/>
          </a:xfrm>
        </p:spPr>
        <p:txBody>
          <a:bodyPr>
            <a:normAutofit/>
          </a:bodyPr>
          <a:lstStyle/>
          <a:p>
            <a:r>
              <a:rPr lang="en-US" sz="1800" dirty="0" smtClean="0"/>
              <a:t>The types of operations that can be applied to digital images to transform an input image </a:t>
            </a:r>
            <a:r>
              <a:rPr lang="en-US" sz="1800" i="1" dirty="0" smtClean="0"/>
              <a:t>a[</a:t>
            </a:r>
            <a:r>
              <a:rPr lang="en-US" sz="1800" i="1" dirty="0" err="1" smtClean="0"/>
              <a:t>m,n</a:t>
            </a:r>
            <a:r>
              <a:rPr lang="en-US" sz="1800" i="1" dirty="0" smtClean="0"/>
              <a:t>] into an output image b[</a:t>
            </a:r>
            <a:r>
              <a:rPr lang="en-US" sz="1800" i="1" dirty="0" err="1" smtClean="0"/>
              <a:t>m,n</a:t>
            </a:r>
            <a:r>
              <a:rPr lang="en-US" sz="1800" i="1" dirty="0" smtClean="0"/>
              <a:t>] (or another representation) can be </a:t>
            </a:r>
            <a:r>
              <a:rPr lang="en-US" sz="1800" dirty="0" smtClean="0"/>
              <a:t>classified into three categories as shown in Table 2.</a:t>
            </a:r>
            <a:endParaRPr lang="fr-FR" sz="1800" dirty="0"/>
          </a:p>
        </p:txBody>
      </p:sp>
      <p:pic>
        <p:nvPicPr>
          <p:cNvPr id="6" name="Picture 2"/>
          <p:cNvPicPr>
            <a:picLocks noChangeAspect="1" noChangeArrowheads="1"/>
          </p:cNvPicPr>
          <p:nvPr/>
        </p:nvPicPr>
        <p:blipFill>
          <a:blip r:embed="rId2" cstate="print"/>
          <a:srcRect/>
          <a:stretch>
            <a:fillRect/>
          </a:stretch>
        </p:blipFill>
        <p:spPr bwMode="auto">
          <a:xfrm>
            <a:off x="285720" y="1785926"/>
            <a:ext cx="8429684"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357158" y="1000108"/>
            <a:ext cx="8501122" cy="5000659"/>
          </a:xfrm>
          <a:prstGeom prst="rect">
            <a:avLst/>
          </a:prstGeom>
          <a:noFill/>
          <a:ln w="9525">
            <a:noFill/>
            <a:miter lim="800000"/>
            <a:headEnd/>
            <a:tailEnd/>
          </a:ln>
        </p:spPr>
      </p:pic>
      <p:sp>
        <p:nvSpPr>
          <p:cNvPr id="5" name="Titre 1"/>
          <p:cNvSpPr>
            <a:spLocks noGrp="1"/>
          </p:cNvSpPr>
          <p:nvPr>
            <p:ph type="title"/>
          </p:nvPr>
        </p:nvSpPr>
        <p:spPr>
          <a:xfrm>
            <a:off x="214282" y="428604"/>
            <a:ext cx="8229600" cy="561228"/>
          </a:xfrm>
        </p:spPr>
        <p:txBody>
          <a:bodyPr>
            <a:normAutofit/>
          </a:bodyPr>
          <a:lstStyle/>
          <a:p>
            <a:r>
              <a:rPr lang="fr-FR" sz="2500" dirty="0" smtClean="0"/>
              <a:t>Types d’opérations</a:t>
            </a:r>
            <a:endParaRPr lang="fr-FR" sz="25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428604"/>
            <a:ext cx="8229600" cy="561228"/>
          </a:xfrm>
        </p:spPr>
        <p:txBody>
          <a:bodyPr>
            <a:normAutofit/>
          </a:bodyPr>
          <a:lstStyle/>
          <a:p>
            <a:r>
              <a:rPr lang="fr-FR" sz="2500" dirty="0" smtClean="0"/>
              <a:t>Arithmétique de l’image</a:t>
            </a:r>
            <a:endParaRPr lang="fr-FR" sz="2500" dirty="0"/>
          </a:p>
        </p:txBody>
      </p:sp>
      <p:sp>
        <p:nvSpPr>
          <p:cNvPr id="5" name="Espace réservé du contenu 6"/>
          <p:cNvSpPr>
            <a:spLocks noGrp="1"/>
          </p:cNvSpPr>
          <p:nvPr>
            <p:ph idx="1"/>
          </p:nvPr>
        </p:nvSpPr>
        <p:spPr>
          <a:xfrm>
            <a:off x="214282" y="1000108"/>
            <a:ext cx="5929354" cy="4786346"/>
          </a:xfrm>
        </p:spPr>
        <p:txBody>
          <a:bodyPr>
            <a:noAutofit/>
          </a:bodyPr>
          <a:lstStyle/>
          <a:p>
            <a:pPr>
              <a:lnSpc>
                <a:spcPct val="150000"/>
              </a:lnSpc>
              <a:spcBef>
                <a:spcPts val="600"/>
              </a:spcBef>
              <a:spcAft>
                <a:spcPts val="600"/>
              </a:spcAft>
            </a:pPr>
            <a:r>
              <a:rPr lang="fr-FR" sz="1800" dirty="0" smtClean="0"/>
              <a:t>L’arithmétique d’images consiste à appliquer les opérations arithmétiques standard et les opérations logiques à une ou plusieurs images. Les opérations sont en fait appliquées pixel par pixel. Il s’agit en fait des opérations les plus simples applicables à des images numériques. </a:t>
            </a:r>
          </a:p>
          <a:p>
            <a:pPr>
              <a:lnSpc>
                <a:spcPct val="150000"/>
              </a:lnSpc>
            </a:pPr>
            <a:r>
              <a:rPr lang="fr-FR" sz="1800" dirty="0" smtClean="0"/>
              <a:t>L’image résultat d’une opération arithmétique ou logique est donc telle que la valeur de chaque pixel résultat ne dépend que des valeurs des pixels opérandes correspondants dans les images d’entrée.</a:t>
            </a:r>
          </a:p>
          <a:p>
            <a:pPr>
              <a:lnSpc>
                <a:spcPct val="150000"/>
              </a:lnSpc>
              <a:buNone/>
            </a:pPr>
            <a:endParaRPr lang="fr-FR" sz="1800" dirty="0"/>
          </a:p>
        </p:txBody>
      </p:sp>
      <p:pic>
        <p:nvPicPr>
          <p:cNvPr id="6" name="Picture 2"/>
          <p:cNvPicPr>
            <a:picLocks noChangeAspect="1" noChangeArrowheads="1"/>
          </p:cNvPicPr>
          <p:nvPr/>
        </p:nvPicPr>
        <p:blipFill>
          <a:blip r:embed="rId2" cstate="print"/>
          <a:srcRect/>
          <a:stretch>
            <a:fillRect/>
          </a:stretch>
        </p:blipFill>
        <p:spPr bwMode="auto">
          <a:xfrm>
            <a:off x="6286512" y="571480"/>
            <a:ext cx="2571768" cy="5857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1343743"/>
            <a:ext cx="8358246" cy="2585323"/>
          </a:xfrm>
          <a:prstGeom prst="rect">
            <a:avLst/>
          </a:prstGeom>
        </p:spPr>
        <p:txBody>
          <a:bodyPr wrap="square">
            <a:spAutoFit/>
          </a:bodyPr>
          <a:lstStyle/>
          <a:p>
            <a:pPr>
              <a:lnSpc>
                <a:spcPct val="150000"/>
              </a:lnSpc>
              <a:buFont typeface="Wingdings" pitchFamily="2" charset="2"/>
              <a:buChar char="§"/>
            </a:pPr>
            <a:r>
              <a:rPr lang="fr-FR" dirty="0" smtClean="0"/>
              <a:t>les images opérandes doivent donc être de même taille, de plus une des images opérande peut être une image constante. </a:t>
            </a:r>
          </a:p>
          <a:p>
            <a:pPr>
              <a:lnSpc>
                <a:spcPct val="150000"/>
              </a:lnSpc>
              <a:buFont typeface="Wingdings" pitchFamily="2" charset="2"/>
              <a:buChar char="§"/>
            </a:pPr>
            <a:r>
              <a:rPr lang="fr-FR" dirty="0" smtClean="0"/>
              <a:t>Des exemples d’applications concernent des images de scènes à des dates différentes (suppression du bruit en ajoutant des images temporelles successives, ou bien détection du mouvement en soustrayant deux images successives dans le temps). </a:t>
            </a:r>
          </a:p>
        </p:txBody>
      </p:sp>
      <p:sp>
        <p:nvSpPr>
          <p:cNvPr id="5" name="Titre 1"/>
          <p:cNvSpPr>
            <a:spLocks noGrp="1"/>
          </p:cNvSpPr>
          <p:nvPr>
            <p:ph type="title"/>
          </p:nvPr>
        </p:nvSpPr>
        <p:spPr>
          <a:xfrm>
            <a:off x="214282" y="571480"/>
            <a:ext cx="8229600" cy="561228"/>
          </a:xfrm>
        </p:spPr>
        <p:txBody>
          <a:bodyPr>
            <a:normAutofit/>
          </a:bodyPr>
          <a:lstStyle/>
          <a:p>
            <a:r>
              <a:rPr lang="fr-FR" sz="2500" dirty="0" smtClean="0"/>
              <a:t>Arithmétique de l’image</a:t>
            </a:r>
            <a:endParaRPr lang="fr-FR" sz="25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428604"/>
            <a:ext cx="8229600" cy="561228"/>
          </a:xfrm>
        </p:spPr>
        <p:txBody>
          <a:bodyPr>
            <a:normAutofit/>
          </a:bodyPr>
          <a:lstStyle/>
          <a:p>
            <a:r>
              <a:rPr lang="fr-FR" sz="2500" dirty="0" smtClean="0"/>
              <a:t>Addition de deux images</a:t>
            </a:r>
            <a:endParaRPr lang="fr-FR" sz="2500" dirty="0"/>
          </a:p>
        </p:txBody>
      </p:sp>
      <p:pic>
        <p:nvPicPr>
          <p:cNvPr id="5" name="Picture 3"/>
          <p:cNvPicPr>
            <a:picLocks noGrp="1" noChangeAspect="1" noChangeArrowheads="1"/>
          </p:cNvPicPr>
          <p:nvPr>
            <p:ph idx="1"/>
          </p:nvPr>
        </p:nvPicPr>
        <p:blipFill>
          <a:blip r:embed="rId2" cstate="print"/>
          <a:srcRect/>
          <a:stretch>
            <a:fillRect/>
          </a:stretch>
        </p:blipFill>
        <p:spPr bwMode="auto">
          <a:xfrm>
            <a:off x="357159" y="1428736"/>
            <a:ext cx="5357850" cy="424815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rot="5400000">
            <a:off x="6150770" y="1064411"/>
            <a:ext cx="2500331" cy="237172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rot="5400000">
            <a:off x="6116766" y="3743335"/>
            <a:ext cx="2571768" cy="237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4143404" cy="561228"/>
          </a:xfrm>
        </p:spPr>
        <p:txBody>
          <a:bodyPr>
            <a:normAutofit/>
          </a:bodyPr>
          <a:lstStyle/>
          <a:p>
            <a:r>
              <a:rPr lang="fr-FR" sz="2500" dirty="0" smtClean="0"/>
              <a:t>Soustraction d’images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rot="5400000">
            <a:off x="4153834" y="1509714"/>
            <a:ext cx="5572164" cy="4124325"/>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14282" y="2285992"/>
            <a:ext cx="4557742" cy="3000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489790"/>
          </a:xfrm>
        </p:spPr>
        <p:txBody>
          <a:bodyPr>
            <a:normAutofit/>
          </a:bodyPr>
          <a:lstStyle/>
          <a:p>
            <a:r>
              <a:rPr lang="fr-FR" sz="2500" dirty="0" smtClean="0"/>
              <a:t>Multiplication d’images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57200" y="1071546"/>
            <a:ext cx="8229600" cy="5214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357166"/>
            <a:ext cx="8229600" cy="561228"/>
          </a:xfrm>
        </p:spPr>
        <p:txBody>
          <a:bodyPr>
            <a:normAutofit/>
          </a:bodyPr>
          <a:lstStyle/>
          <a:p>
            <a:r>
              <a:rPr lang="fr-FR" sz="2500" dirty="0" smtClean="0"/>
              <a:t>Combinaison opérations sur les images (+,-)</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3929058" y="1785926"/>
            <a:ext cx="5050382" cy="4944082"/>
          </a:xfrm>
          <a:prstGeom prst="rect">
            <a:avLst/>
          </a:prstGeom>
          <a:noFill/>
          <a:ln w="9525">
            <a:noFill/>
            <a:miter lim="800000"/>
            <a:headEnd/>
            <a:tailEnd/>
          </a:ln>
        </p:spPr>
      </p:pic>
      <p:sp>
        <p:nvSpPr>
          <p:cNvPr id="6" name="ZoneTexte 5"/>
          <p:cNvSpPr txBox="1"/>
          <p:nvPr/>
        </p:nvSpPr>
        <p:spPr>
          <a:xfrm>
            <a:off x="285720" y="1500174"/>
            <a:ext cx="3571900" cy="4154984"/>
          </a:xfrm>
          <a:prstGeom prst="rect">
            <a:avLst/>
          </a:prstGeom>
          <a:noFill/>
        </p:spPr>
        <p:txBody>
          <a:bodyPr wrap="square" rtlCol="0">
            <a:spAutoFit/>
          </a:bodyPr>
          <a:lstStyle/>
          <a:p>
            <a:pPr>
              <a:lnSpc>
                <a:spcPct val="150000"/>
              </a:lnSpc>
              <a:buFont typeface="Wingdings" pitchFamily="2" charset="2"/>
              <a:buChar char="v"/>
            </a:pPr>
            <a:r>
              <a:rPr lang="fr-FR" sz="1600" dirty="0" smtClean="0"/>
              <a:t>On voit ici que la valeur de k définit un rapport d’ “importance“ entre les deux images. </a:t>
            </a:r>
          </a:p>
          <a:p>
            <a:pPr>
              <a:lnSpc>
                <a:spcPct val="150000"/>
              </a:lnSpc>
              <a:buFont typeface="Wingdings" pitchFamily="2" charset="2"/>
              <a:buChar char="v"/>
            </a:pPr>
            <a:r>
              <a:rPr lang="fr-FR" sz="1600" i="1" dirty="0" smtClean="0"/>
              <a:t>Exemple d’application : </a:t>
            </a:r>
          </a:p>
          <a:p>
            <a:pPr>
              <a:lnSpc>
                <a:spcPct val="150000"/>
              </a:lnSpc>
            </a:pPr>
            <a:r>
              <a:rPr lang="fr-FR" sz="1600" dirty="0" smtClean="0"/>
              <a:t>Si on dispose d’une image des contours et de l’image initiale sur laquelle ces contours ont été calculés on peut combiner les deux images de façon a obtenir une image avec les contours en superposition plus ou moins marquée. </a:t>
            </a:r>
            <a:endParaRPr lang="fr-FR" sz="1600" dirty="0"/>
          </a:p>
        </p:txBody>
      </p:sp>
      <p:pic>
        <p:nvPicPr>
          <p:cNvPr id="7" name="Picture 4"/>
          <p:cNvPicPr>
            <a:picLocks noChangeAspect="1" noChangeArrowheads="1"/>
          </p:cNvPicPr>
          <p:nvPr/>
        </p:nvPicPr>
        <p:blipFill>
          <a:blip r:embed="rId3" cstate="print"/>
          <a:srcRect/>
          <a:stretch>
            <a:fillRect/>
          </a:stretch>
        </p:blipFill>
        <p:spPr bwMode="auto">
          <a:xfrm>
            <a:off x="2285984" y="928670"/>
            <a:ext cx="5000660" cy="5000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229600" cy="489790"/>
          </a:xfrm>
        </p:spPr>
        <p:txBody>
          <a:bodyPr>
            <a:noAutofit/>
          </a:bodyPr>
          <a:lstStyle/>
          <a:p>
            <a:r>
              <a:rPr lang="fr-FR" sz="2500" dirty="0" smtClean="0"/>
              <a:t>Opérations logiques sur les images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1571604" y="928670"/>
            <a:ext cx="6354215" cy="5072098"/>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357422" y="6215082"/>
            <a:ext cx="6648450"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00042"/>
            <a:ext cx="8229600" cy="428628"/>
          </a:xfrm>
        </p:spPr>
        <p:txBody>
          <a:bodyPr>
            <a:normAutofit fontScale="90000"/>
          </a:bodyPr>
          <a:lstStyle/>
          <a:p>
            <a:r>
              <a:rPr lang="fr-FR" sz="2500" dirty="0" smtClean="0"/>
              <a:t>Et logique</a:t>
            </a:r>
            <a:endParaRPr lang="fr-FR" sz="2500" dirty="0"/>
          </a:p>
        </p:txBody>
      </p:sp>
      <p:sp>
        <p:nvSpPr>
          <p:cNvPr id="5" name="Espace réservé du contenu 2"/>
          <p:cNvSpPr>
            <a:spLocks noGrp="1"/>
          </p:cNvSpPr>
          <p:nvPr>
            <p:ph idx="1"/>
          </p:nvPr>
        </p:nvSpPr>
        <p:spPr>
          <a:xfrm>
            <a:off x="285720" y="1000108"/>
            <a:ext cx="8643998" cy="5143536"/>
          </a:xfrm>
        </p:spPr>
        <p:txBody>
          <a:bodyPr>
            <a:noAutofit/>
          </a:bodyPr>
          <a:lstStyle/>
          <a:p>
            <a:pPr>
              <a:lnSpc>
                <a:spcPct val="150000"/>
              </a:lnSpc>
            </a:pPr>
            <a:r>
              <a:rPr lang="fr-FR" sz="1800" dirty="0" smtClean="0"/>
              <a:t>L’opération de « et logique » entre deux images peut s’appliquer sur des images binaires et alors le « et logique » est calculé entre les deux pixels directement ou bien sur des images de niveaux de gris et alors l’opération est réalisée bit par bit sur les huit bits de l’octet représentant le pixel. </a:t>
            </a:r>
          </a:p>
          <a:p>
            <a:pPr>
              <a:lnSpc>
                <a:spcPct val="150000"/>
              </a:lnSpc>
            </a:pPr>
            <a:r>
              <a:rPr lang="fr-FR" sz="1800" dirty="0" smtClean="0"/>
              <a:t>L’intérêt de cet opérateur est par exemple de calculer l’intersection (et logique) de deux images. Si la deuxième image représente la même scène que la première mais avec des objets ayant bougé, le résultat du « et logique » entre les deux images mettra en évidence ce qui a bougé d’une vue à l’autre. </a:t>
            </a:r>
          </a:p>
          <a:p>
            <a:pPr>
              <a:lnSpc>
                <a:spcPct val="150000"/>
              </a:lnSpc>
            </a:pPr>
            <a:r>
              <a:rPr lang="fr-FR" sz="1800" dirty="0" smtClean="0"/>
              <a:t>une autre utilisation possible est le masquage de zones dans une image: Il suffit de prendre une « deuxième » image contenant des pixels de niveau de gris saturé aux endroits d’intérêt et zéro ailleurs et de faire le « et logique » avec l’image 1 pour obtenir un résultat « masqué ». </a:t>
            </a:r>
            <a:endParaRPr lang="fr-FR"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500042"/>
            <a:ext cx="8229600" cy="418352"/>
          </a:xfrm>
        </p:spPr>
        <p:txBody>
          <a:bodyPr>
            <a:normAutofit fontScale="90000"/>
          </a:bodyPr>
          <a:lstStyle/>
          <a:p>
            <a:r>
              <a:rPr lang="fr-FR" sz="2800" dirty="0" smtClean="0"/>
              <a:t>Les différents format d’images</a:t>
            </a:r>
            <a:endParaRPr lang="fr-FR" sz="3200" dirty="0"/>
          </a:p>
        </p:txBody>
      </p:sp>
      <p:pic>
        <p:nvPicPr>
          <p:cNvPr id="8194" name="Picture 2"/>
          <p:cNvPicPr>
            <a:picLocks noGrp="1" noChangeAspect="1" noChangeArrowheads="1"/>
          </p:cNvPicPr>
          <p:nvPr>
            <p:ph idx="1"/>
          </p:nvPr>
        </p:nvPicPr>
        <p:blipFill>
          <a:blip r:embed="rId2" cstate="print">
            <a:lum bright="-8000" contrast="10000"/>
          </a:blip>
          <a:srcRect/>
          <a:stretch>
            <a:fillRect/>
          </a:stretch>
        </p:blipFill>
        <p:spPr bwMode="auto">
          <a:xfrm>
            <a:off x="571472" y="1285860"/>
            <a:ext cx="8229600" cy="4153018"/>
          </a:xfrm>
          <a:prstGeom prst="rect">
            <a:avLst/>
          </a:prstGeom>
          <a:noFill/>
          <a:ln w="9525">
            <a:noFill/>
            <a:miter lim="800000"/>
            <a:headEnd/>
            <a:tailEnd/>
          </a:ln>
        </p:spPr>
      </p:pic>
      <p:sp>
        <p:nvSpPr>
          <p:cNvPr id="5" name="Rectangle 4"/>
          <p:cNvSpPr/>
          <p:nvPr/>
        </p:nvSpPr>
        <p:spPr>
          <a:xfrm>
            <a:off x="571472" y="5500702"/>
            <a:ext cx="3203698" cy="369332"/>
          </a:xfrm>
          <a:prstGeom prst="rect">
            <a:avLst/>
          </a:prstGeom>
        </p:spPr>
        <p:txBody>
          <a:bodyPr wrap="none">
            <a:spAutoFit/>
          </a:bodyPr>
          <a:lstStyle/>
          <a:p>
            <a:r>
              <a:rPr lang="fr-FR" dirty="0" smtClean="0"/>
              <a:t>Format : </a:t>
            </a:r>
            <a:r>
              <a:rPr lang="fr-FR" dirty="0" err="1" smtClean="0"/>
              <a:t>postscript</a:t>
            </a:r>
            <a:r>
              <a:rPr lang="fr-FR" dirty="0" smtClean="0"/>
              <a:t>, </a:t>
            </a:r>
            <a:r>
              <a:rPr lang="fr-FR" dirty="0" err="1" smtClean="0"/>
              <a:t>eps</a:t>
            </a:r>
            <a:r>
              <a:rPr lang="fr-FR" dirty="0" smtClean="0"/>
              <a:t>, ai, </a:t>
            </a:r>
            <a:r>
              <a:rPr lang="fr-FR" dirty="0" err="1" smtClean="0"/>
              <a:t>etc</a:t>
            </a:r>
            <a:endParaRPr lang="fr-FR" dirty="0"/>
          </a:p>
        </p:txBody>
      </p:sp>
      <p:sp>
        <p:nvSpPr>
          <p:cNvPr id="6" name="Rectangle 5"/>
          <p:cNvSpPr/>
          <p:nvPr/>
        </p:nvSpPr>
        <p:spPr>
          <a:xfrm>
            <a:off x="4643438" y="5500702"/>
            <a:ext cx="3825343" cy="369332"/>
          </a:xfrm>
          <a:prstGeom prst="rect">
            <a:avLst/>
          </a:prstGeom>
        </p:spPr>
        <p:txBody>
          <a:bodyPr wrap="none">
            <a:spAutoFit/>
          </a:bodyPr>
          <a:lstStyle/>
          <a:p>
            <a:r>
              <a:rPr lang="fr-FR" dirty="0" smtClean="0"/>
              <a:t>• Format : </a:t>
            </a:r>
            <a:r>
              <a:rPr lang="fr-FR" dirty="0" err="1" smtClean="0"/>
              <a:t>bmp,pgm,ppm,gif,jpg</a:t>
            </a:r>
            <a:r>
              <a:rPr lang="fr-FR" dirty="0" smtClean="0"/>
              <a:t>, etc.</a:t>
            </a:r>
            <a:endParaRPr lang="fr-F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42844" y="2153392"/>
            <a:ext cx="8229600" cy="489790"/>
          </a:xfrm>
          <a:prstGeom prst="rect">
            <a:avLst/>
          </a:prstGeom>
        </p:spPr>
        <p:txBody>
          <a:bodyPr vert="horz" lIns="0" rIns="0" bIns="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b="1" i="0" u="none" strike="noStrike" kern="1200" cap="none" spc="0" normalizeH="0" baseline="0" noProof="0" dirty="0" smtClean="0">
                <a:ln>
                  <a:noFill/>
                </a:ln>
                <a:effectLst/>
                <a:uLnTx/>
                <a:uFillTx/>
                <a:latin typeface="+mj-lt"/>
                <a:ea typeface="+mj-ea"/>
                <a:cs typeface="+mj-cs"/>
              </a:rPr>
              <a:t>Ou Exclusif </a:t>
            </a:r>
            <a:endParaRPr kumimoji="0" lang="fr-FR" sz="2500" b="1" i="0" u="none" strike="noStrike" kern="1200" cap="none" spc="0" normalizeH="0" baseline="0" noProof="0" dirty="0">
              <a:ln>
                <a:noFill/>
              </a:ln>
              <a:effectLst/>
              <a:uLnTx/>
              <a:uFillTx/>
              <a:latin typeface="+mj-lt"/>
              <a:ea typeface="+mj-ea"/>
              <a:cs typeface="+mj-cs"/>
            </a:endParaRPr>
          </a:p>
        </p:txBody>
      </p:sp>
      <p:sp>
        <p:nvSpPr>
          <p:cNvPr id="5" name="Espace réservé du contenu 2"/>
          <p:cNvSpPr txBox="1">
            <a:spLocks/>
          </p:cNvSpPr>
          <p:nvPr/>
        </p:nvSpPr>
        <p:spPr>
          <a:xfrm>
            <a:off x="142844" y="2714620"/>
            <a:ext cx="8643998" cy="1928826"/>
          </a:xfrm>
          <a:prstGeom prst="rect">
            <a:avLst/>
          </a:prstGeom>
        </p:spPr>
        <p:txBody>
          <a:bodyPr vert="horz">
            <a:normAutofit/>
          </a:bodyPr>
          <a:lstStyle/>
          <a:p>
            <a:pPr>
              <a:buFont typeface="Wingdings" pitchFamily="2" charset="2"/>
              <a:buChar char="§"/>
            </a:pPr>
            <a:r>
              <a:rPr lang="fr-FR" dirty="0" smtClean="0"/>
              <a:t> Opérations sur les pixels si les images sont binaires et sur les bits des octets si on travaille sur des images en niveaux de gris. </a:t>
            </a:r>
          </a:p>
          <a:p>
            <a:endParaRPr lang="fr-FR" dirty="0" smtClean="0"/>
          </a:p>
          <a:p>
            <a:pPr>
              <a:buFont typeface="Wingdings" pitchFamily="2" charset="2"/>
              <a:buChar char="§"/>
            </a:pPr>
            <a:r>
              <a:rPr lang="fr-FR" dirty="0" smtClean="0"/>
              <a:t> Une application concerne par exemple la détection des changements dans des séries temporelles d’images. En effet les pixels qui ne changent pas fourniront un résultat nul </a:t>
            </a:r>
            <a:endParaRPr kumimoji="0" lang="fr-FR"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itre 1"/>
          <p:cNvSpPr>
            <a:spLocks noGrp="1"/>
          </p:cNvSpPr>
          <p:nvPr>
            <p:ph type="title"/>
          </p:nvPr>
        </p:nvSpPr>
        <p:spPr>
          <a:xfrm>
            <a:off x="142844" y="4643446"/>
            <a:ext cx="8229600" cy="418352"/>
          </a:xfrm>
        </p:spPr>
        <p:txBody>
          <a:bodyPr>
            <a:noAutofit/>
          </a:bodyPr>
          <a:lstStyle/>
          <a:p>
            <a:r>
              <a:rPr lang="fr-FR" sz="2500" dirty="0" smtClean="0"/>
              <a:t>Décalages binaires</a:t>
            </a:r>
            <a:endParaRPr lang="fr-FR" sz="2500" dirty="0"/>
          </a:p>
        </p:txBody>
      </p:sp>
      <p:sp>
        <p:nvSpPr>
          <p:cNvPr id="7" name="Espace réservé du contenu 2"/>
          <p:cNvSpPr>
            <a:spLocks noGrp="1"/>
          </p:cNvSpPr>
          <p:nvPr>
            <p:ph idx="1"/>
          </p:nvPr>
        </p:nvSpPr>
        <p:spPr>
          <a:xfrm>
            <a:off x="214282" y="5214950"/>
            <a:ext cx="8686800" cy="1000132"/>
          </a:xfrm>
        </p:spPr>
        <p:txBody>
          <a:bodyPr/>
          <a:lstStyle/>
          <a:p>
            <a:pPr>
              <a:spcAft>
                <a:spcPts val="0"/>
              </a:spcAft>
              <a:buNone/>
            </a:pPr>
            <a:r>
              <a:rPr lang="fr-FR" sz="1800" dirty="0" smtClean="0"/>
              <a:t>Cette opération ne fonctionne que sur des images en niveaux de gris et consiste à</a:t>
            </a:r>
          </a:p>
          <a:p>
            <a:pPr>
              <a:spcAft>
                <a:spcPts val="0"/>
              </a:spcAft>
              <a:buNone/>
            </a:pPr>
            <a:r>
              <a:rPr lang="fr-FR" sz="1800" dirty="0" smtClean="0"/>
              <a:t>décaler la représentation binaire de chaque pixel d’un certain nombre de positions à</a:t>
            </a:r>
          </a:p>
          <a:p>
            <a:pPr>
              <a:spcAft>
                <a:spcPts val="0"/>
              </a:spcAft>
              <a:buNone/>
            </a:pPr>
            <a:r>
              <a:rPr lang="fr-FR" sz="1800" dirty="0" smtClean="0"/>
              <a:t>droite ou à gauche. cela équivaut à multiplier par une puissance de 2. </a:t>
            </a:r>
            <a:endParaRPr lang="fr-FR" sz="1800" dirty="0"/>
          </a:p>
        </p:txBody>
      </p:sp>
      <p:sp>
        <p:nvSpPr>
          <p:cNvPr id="8" name="Titre 1"/>
          <p:cNvSpPr txBox="1">
            <a:spLocks/>
          </p:cNvSpPr>
          <p:nvPr/>
        </p:nvSpPr>
        <p:spPr bwMode="gray">
          <a:xfrm>
            <a:off x="142844" y="357166"/>
            <a:ext cx="8229600" cy="489790"/>
          </a:xfrm>
          <a:prstGeom prst="rect">
            <a:avLst/>
          </a:prstGeom>
          <a:noFill/>
          <a:ln w="9525">
            <a:noFill/>
            <a:miter lim="800000"/>
            <a:headEnd/>
            <a:tailEnd/>
          </a:ln>
        </p:spPr>
        <p:txBody>
          <a:bodyPr vert="horz" wrap="square" lIns="0" tIns="45720" rIns="0" bIns="45720" numCol="1"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500" b="1" i="0" u="none" strike="noStrike" kern="0" cap="none" spc="0" normalizeH="0" baseline="0" noProof="0" dirty="0" smtClean="0">
                <a:ln>
                  <a:noFill/>
                </a:ln>
                <a:solidFill>
                  <a:schemeClr val="tx1"/>
                </a:solidFill>
                <a:effectLst/>
                <a:uLnTx/>
                <a:uFillTx/>
                <a:latin typeface="+mj-lt"/>
                <a:ea typeface="+mj-ea"/>
                <a:cs typeface="+mj-cs"/>
              </a:rPr>
              <a:t>Ou logique</a:t>
            </a:r>
            <a:endParaRPr kumimoji="0" lang="fr-FR" sz="2500" b="1" i="0" u="none" strike="noStrike" kern="0" cap="none" spc="0" normalizeH="0" baseline="0" noProof="0" dirty="0">
              <a:ln>
                <a:noFill/>
              </a:ln>
              <a:solidFill>
                <a:schemeClr val="tx1"/>
              </a:solidFill>
              <a:effectLst/>
              <a:uLnTx/>
              <a:uFillTx/>
              <a:latin typeface="+mj-lt"/>
              <a:ea typeface="+mj-ea"/>
              <a:cs typeface="+mj-cs"/>
            </a:endParaRPr>
          </a:p>
        </p:txBody>
      </p:sp>
      <p:sp>
        <p:nvSpPr>
          <p:cNvPr id="9" name="Espace réservé du contenu 2"/>
          <p:cNvSpPr txBox="1">
            <a:spLocks/>
          </p:cNvSpPr>
          <p:nvPr/>
        </p:nvSpPr>
        <p:spPr bwMode="auto">
          <a:xfrm>
            <a:off x="214282" y="857208"/>
            <a:ext cx="8643998" cy="128590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fr-FR" b="0" i="0" u="none" strike="noStrike" kern="0" cap="none" spc="0" normalizeH="0" baseline="0" noProof="0" dirty="0" smtClean="0">
                <a:ln>
                  <a:noFill/>
                </a:ln>
                <a:solidFill>
                  <a:schemeClr val="tx1"/>
                </a:solidFill>
                <a:effectLst/>
                <a:uLnTx/>
                <a:uFillTx/>
                <a:latin typeface="+mn-lt"/>
                <a:ea typeface="+mn-ea"/>
                <a:cs typeface="+mn-cs"/>
              </a:rPr>
              <a:t>L’opération ici est le « ou logique » sur deux pixels si les images sont binaires et sur les bits des octets de chacun des pixels si on travaille en niveaux de gris. </a:t>
            </a: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fr-FR" b="0" i="0" u="none" strike="noStrike" kern="0" cap="none" spc="0" normalizeH="0" baseline="0" noProof="0" dirty="0" smtClean="0">
                <a:ln>
                  <a:noFill/>
                </a:ln>
                <a:solidFill>
                  <a:schemeClr val="tx1"/>
                </a:solidFill>
                <a:effectLst/>
                <a:uLnTx/>
                <a:uFillTx/>
                <a:latin typeface="+mn-lt"/>
                <a:ea typeface="+mn-ea"/>
                <a:cs typeface="+mn-cs"/>
              </a:rPr>
              <a:t>Une application est l’affichage combiné de deux images , par exemple l’image elle-même et d’autre part par exemple une image représentant l’histogramme. </a:t>
            </a:r>
            <a:endParaRPr kumimoji="0" lang="fr-FR"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785786" y="1000108"/>
            <a:ext cx="7643866" cy="5286412"/>
          </a:xfrm>
          <a:prstGeom prst="rect">
            <a:avLst/>
          </a:prstGeom>
          <a:noFill/>
          <a:ln w="9525">
            <a:noFill/>
            <a:miter lim="800000"/>
            <a:headEnd/>
            <a:tailEnd/>
          </a:ln>
        </p:spPr>
      </p:pic>
      <p:sp>
        <p:nvSpPr>
          <p:cNvPr id="5" name="Titre 1"/>
          <p:cNvSpPr>
            <a:spLocks noGrp="1"/>
          </p:cNvSpPr>
          <p:nvPr>
            <p:ph type="title"/>
          </p:nvPr>
        </p:nvSpPr>
        <p:spPr>
          <a:xfrm>
            <a:off x="214282" y="500042"/>
            <a:ext cx="8229600" cy="418352"/>
          </a:xfrm>
        </p:spPr>
        <p:txBody>
          <a:bodyPr>
            <a:noAutofit/>
          </a:bodyPr>
          <a:lstStyle/>
          <a:p>
            <a:r>
              <a:rPr lang="fr-FR" sz="2500" dirty="0" smtClean="0"/>
              <a:t>Décalages binaires</a:t>
            </a:r>
            <a:endParaRPr lang="fr-FR" sz="25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438880"/>
            <a:ext cx="8229600" cy="561228"/>
          </a:xfrm>
        </p:spPr>
        <p:txBody>
          <a:bodyPr>
            <a:normAutofit/>
          </a:bodyPr>
          <a:lstStyle/>
          <a:p>
            <a:r>
              <a:rPr lang="fr-FR" sz="2500" dirty="0" smtClean="0"/>
              <a:t>Opérations logiques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643174" y="1285860"/>
            <a:ext cx="3746178" cy="2500330"/>
          </a:xfrm>
          <a:prstGeom prst="rect">
            <a:avLst/>
          </a:prstGeom>
          <a:noFill/>
          <a:ln w="9525">
            <a:noFill/>
            <a:miter lim="800000"/>
            <a:headEnd/>
            <a:tailEnd/>
          </a:ln>
        </p:spPr>
      </p:pic>
      <p:sp>
        <p:nvSpPr>
          <p:cNvPr id="6" name="ZoneTexte 5"/>
          <p:cNvSpPr txBox="1"/>
          <p:nvPr/>
        </p:nvSpPr>
        <p:spPr>
          <a:xfrm>
            <a:off x="357158" y="4000504"/>
            <a:ext cx="8286808" cy="1200329"/>
          </a:xfrm>
          <a:prstGeom prst="rect">
            <a:avLst/>
          </a:prstGeom>
          <a:noFill/>
        </p:spPr>
        <p:txBody>
          <a:bodyPr wrap="square" rtlCol="0">
            <a:spAutoFit/>
          </a:bodyPr>
          <a:lstStyle/>
          <a:p>
            <a:pPr>
              <a:lnSpc>
                <a:spcPct val="150000"/>
              </a:lnSpc>
            </a:pPr>
            <a:r>
              <a:rPr lang="en-US" sz="1600" dirty="0" smtClean="0"/>
              <a:t>The SUB(•) operation can be particularly useful when the image </a:t>
            </a:r>
            <a:r>
              <a:rPr lang="en-US" sz="1600" i="1" dirty="0" smtClean="0"/>
              <a:t>a represents a </a:t>
            </a:r>
            <a:r>
              <a:rPr lang="en-US" sz="1600" dirty="0" smtClean="0"/>
              <a:t>region-of-interest that we want to analyze systematically and the image </a:t>
            </a:r>
            <a:r>
              <a:rPr lang="en-US" sz="1600" i="1" dirty="0" smtClean="0"/>
              <a:t>b  represents </a:t>
            </a:r>
            <a:r>
              <a:rPr lang="en-US" sz="1600" dirty="0" smtClean="0"/>
              <a:t>objects that, having been analyzed, can now be discarded, that is subtracted, from </a:t>
            </a:r>
            <a:r>
              <a:rPr lang="fr-FR" sz="1600" dirty="0" smtClean="0"/>
              <a:t>the region.</a:t>
            </a:r>
            <a:endParaRPr lang="fr-FR" sz="16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28596" y="1000108"/>
            <a:ext cx="8286808" cy="5286411"/>
          </a:xfrm>
          <a:prstGeom prst="rect">
            <a:avLst/>
          </a:prstGeom>
          <a:noFill/>
          <a:ln w="9525">
            <a:noFill/>
            <a:miter lim="800000"/>
            <a:headEnd/>
            <a:tailEnd/>
          </a:ln>
        </p:spPr>
      </p:pic>
      <p:sp>
        <p:nvSpPr>
          <p:cNvPr id="5" name="Titre 1"/>
          <p:cNvSpPr>
            <a:spLocks noGrp="1"/>
          </p:cNvSpPr>
          <p:nvPr>
            <p:ph type="title"/>
          </p:nvPr>
        </p:nvSpPr>
        <p:spPr>
          <a:xfrm>
            <a:off x="214282" y="500042"/>
            <a:ext cx="8229600" cy="561228"/>
          </a:xfrm>
        </p:spPr>
        <p:txBody>
          <a:bodyPr>
            <a:normAutofit/>
          </a:bodyPr>
          <a:lstStyle/>
          <a:p>
            <a:r>
              <a:rPr lang="fr-FR" sz="2500" dirty="0" smtClean="0"/>
              <a:t>Opérations logiques</a:t>
            </a:r>
            <a:endParaRPr lang="fr-FR" sz="25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500066"/>
          </a:xfrm>
        </p:spPr>
        <p:txBody>
          <a:bodyPr>
            <a:normAutofit/>
          </a:bodyPr>
          <a:lstStyle/>
          <a:p>
            <a:r>
              <a:rPr lang="fr-FR" sz="2500" dirty="0" smtClean="0"/>
              <a:t>Restauration d’images</a:t>
            </a:r>
            <a:endParaRPr lang="fr-FR" sz="2500" dirty="0"/>
          </a:p>
        </p:txBody>
      </p:sp>
      <p:sp>
        <p:nvSpPr>
          <p:cNvPr id="5" name="Rectangle 4"/>
          <p:cNvSpPr/>
          <p:nvPr/>
        </p:nvSpPr>
        <p:spPr>
          <a:xfrm>
            <a:off x="142844" y="1192583"/>
            <a:ext cx="8858312" cy="4165243"/>
          </a:xfrm>
          <a:prstGeom prst="rect">
            <a:avLst/>
          </a:prstGeom>
        </p:spPr>
        <p:txBody>
          <a:bodyPr wrap="square">
            <a:spAutoFit/>
          </a:bodyPr>
          <a:lstStyle/>
          <a:p>
            <a:pPr>
              <a:lnSpc>
                <a:spcPct val="150000"/>
              </a:lnSpc>
              <a:spcAft>
                <a:spcPts val="600"/>
              </a:spcAft>
              <a:buBlip>
                <a:blip r:embed="rId2"/>
              </a:buBlip>
            </a:pPr>
            <a:r>
              <a:rPr lang="fr-FR" b="1" dirty="0" smtClean="0"/>
              <a:t>Définition</a:t>
            </a:r>
          </a:p>
          <a:p>
            <a:pPr>
              <a:lnSpc>
                <a:spcPct val="150000"/>
              </a:lnSpc>
              <a:spcAft>
                <a:spcPts val="600"/>
              </a:spcAft>
            </a:pPr>
            <a:r>
              <a:rPr lang="fr-FR" dirty="0" smtClean="0"/>
              <a:t>La restauration d'images a pour objet la réduction, voire l'élimination des distorsions introduites (bruits) par le système ayant servi à acquérir l'image. Son but est d'obtenir une image qui soit la plus proche possible de l'image idéale qui aurait été obtenue si le système d'acquisition était parfait.</a:t>
            </a:r>
          </a:p>
          <a:p>
            <a:pPr>
              <a:lnSpc>
                <a:spcPct val="150000"/>
              </a:lnSpc>
              <a:spcAft>
                <a:spcPts val="600"/>
              </a:spcAft>
              <a:buBlip>
                <a:blip r:embed="rId2"/>
              </a:buBlip>
            </a:pPr>
            <a:r>
              <a:rPr lang="fr-FR" dirty="0" smtClean="0"/>
              <a:t>Différentes approches :</a:t>
            </a:r>
          </a:p>
          <a:p>
            <a:pPr lvl="1">
              <a:lnSpc>
                <a:spcPct val="150000"/>
              </a:lnSpc>
              <a:spcAft>
                <a:spcPts val="600"/>
              </a:spcAft>
              <a:buBlip>
                <a:blip r:embed="rId3"/>
              </a:buBlip>
            </a:pPr>
            <a:r>
              <a:rPr lang="fr-FR" dirty="0" smtClean="0"/>
              <a:t> Le filtrage (temporel)</a:t>
            </a:r>
          </a:p>
          <a:p>
            <a:pPr lvl="1">
              <a:lnSpc>
                <a:spcPct val="150000"/>
              </a:lnSpc>
              <a:spcAft>
                <a:spcPts val="600"/>
              </a:spcAft>
              <a:buBlip>
                <a:blip r:embed="rId3"/>
              </a:buBlip>
            </a:pPr>
            <a:r>
              <a:rPr lang="fr-FR" dirty="0" smtClean="0"/>
              <a:t>Le filtrage (fréquentiel)</a:t>
            </a:r>
          </a:p>
          <a:p>
            <a:pPr lvl="1">
              <a:lnSpc>
                <a:spcPct val="150000"/>
              </a:lnSpc>
              <a:spcAft>
                <a:spcPts val="600"/>
              </a:spcAft>
              <a:buBlip>
                <a:blip r:embed="rId3"/>
              </a:buBlip>
            </a:pPr>
            <a:r>
              <a:rPr lang="fr-FR" dirty="0" smtClean="0"/>
              <a:t>Le filtrage non linéaire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71480"/>
            <a:ext cx="8229600" cy="500066"/>
          </a:xfrm>
        </p:spPr>
        <p:txBody>
          <a:bodyPr>
            <a:normAutofit/>
          </a:bodyPr>
          <a:lstStyle/>
          <a:p>
            <a:r>
              <a:rPr lang="fr-FR" sz="2500" dirty="0" smtClean="0"/>
              <a:t>Restauration d’images</a:t>
            </a:r>
            <a:endParaRPr lang="fr-FR" sz="2500" dirty="0"/>
          </a:p>
        </p:txBody>
      </p:sp>
      <p:sp>
        <p:nvSpPr>
          <p:cNvPr id="5" name="Rectangle 4"/>
          <p:cNvSpPr/>
          <p:nvPr/>
        </p:nvSpPr>
        <p:spPr>
          <a:xfrm>
            <a:off x="142844" y="1278422"/>
            <a:ext cx="8858312" cy="3365024"/>
          </a:xfrm>
          <a:prstGeom prst="rect">
            <a:avLst/>
          </a:prstGeom>
        </p:spPr>
        <p:txBody>
          <a:bodyPr wrap="square">
            <a:spAutoFit/>
          </a:bodyPr>
          <a:lstStyle/>
          <a:p>
            <a:pPr>
              <a:lnSpc>
                <a:spcPct val="150000"/>
              </a:lnSpc>
              <a:buBlip>
                <a:blip r:embed="rId2"/>
              </a:buBlip>
            </a:pPr>
            <a:r>
              <a:rPr lang="fr-FR" b="1" dirty="0" smtClean="0"/>
              <a:t>Bruit</a:t>
            </a:r>
          </a:p>
          <a:p>
            <a:pPr lvl="1">
              <a:lnSpc>
                <a:spcPct val="150000"/>
              </a:lnSpc>
              <a:buBlip>
                <a:blip r:embed="rId3"/>
              </a:buBlip>
            </a:pPr>
            <a:r>
              <a:rPr lang="fr-FR" dirty="0" smtClean="0"/>
              <a:t> Bruit lié au contexte de l'acquisition </a:t>
            </a:r>
          </a:p>
          <a:p>
            <a:pPr lvl="2">
              <a:lnSpc>
                <a:spcPct val="150000"/>
              </a:lnSpc>
              <a:buFont typeface="Arial" pitchFamily="34" charset="0"/>
              <a:buChar char="•"/>
            </a:pPr>
            <a:r>
              <a:rPr lang="fr-FR" dirty="0" smtClean="0"/>
              <a:t> bougé, dérive lumineuse, flou, poussière, …</a:t>
            </a:r>
          </a:p>
          <a:p>
            <a:pPr lvl="1">
              <a:lnSpc>
                <a:spcPct val="150000"/>
              </a:lnSpc>
              <a:buBlip>
                <a:blip r:embed="rId3"/>
              </a:buBlip>
            </a:pPr>
            <a:r>
              <a:rPr lang="fr-FR" dirty="0" smtClean="0"/>
              <a:t>Bruit lié au capteur</a:t>
            </a:r>
          </a:p>
          <a:p>
            <a:pPr lvl="2">
              <a:lnSpc>
                <a:spcPct val="150000"/>
              </a:lnSpc>
              <a:buFont typeface="Arial" pitchFamily="34" charset="0"/>
              <a:buChar char="•"/>
            </a:pPr>
            <a:r>
              <a:rPr lang="fr-FR" dirty="0" smtClean="0"/>
              <a:t> distorsion de la gamme des niveaux de gris, distorsion géométrique, mauvaise mise au point, …</a:t>
            </a:r>
          </a:p>
          <a:p>
            <a:pPr lvl="1">
              <a:lnSpc>
                <a:spcPct val="150000"/>
              </a:lnSpc>
              <a:buBlip>
                <a:blip r:embed="rId3"/>
              </a:buBlip>
            </a:pPr>
            <a:r>
              <a:rPr lang="fr-FR" dirty="0" smtClean="0"/>
              <a:t>Bruit lié à la numérisation</a:t>
            </a:r>
          </a:p>
          <a:p>
            <a:pPr lvl="2">
              <a:lnSpc>
                <a:spcPct val="150000"/>
              </a:lnSpc>
              <a:buFont typeface="Arial" pitchFamily="34" charset="0"/>
              <a:buChar char="•"/>
            </a:pPr>
            <a:r>
              <a:rPr lang="fr-FR" dirty="0" smtClean="0"/>
              <a:t>Codage, quantification, échantillonnage (moiré, effet poivre et sel),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357166"/>
            <a:ext cx="8229600" cy="500066"/>
          </a:xfrm>
        </p:spPr>
        <p:txBody>
          <a:bodyPr>
            <a:normAutofit/>
          </a:bodyPr>
          <a:lstStyle/>
          <a:p>
            <a:r>
              <a:rPr lang="fr-FR" sz="2500" dirty="0" smtClean="0"/>
              <a:t>Restauration d’images</a:t>
            </a:r>
            <a:endParaRPr lang="fr-FR" sz="2500" dirty="0"/>
          </a:p>
        </p:txBody>
      </p:sp>
      <p:pic>
        <p:nvPicPr>
          <p:cNvPr id="1026" name="Picture 2"/>
          <p:cNvPicPr>
            <a:picLocks noChangeAspect="1" noChangeArrowheads="1"/>
          </p:cNvPicPr>
          <p:nvPr/>
        </p:nvPicPr>
        <p:blipFill>
          <a:blip r:embed="rId2"/>
          <a:srcRect/>
          <a:stretch>
            <a:fillRect/>
          </a:stretch>
        </p:blipFill>
        <p:spPr bwMode="auto">
          <a:xfrm rot="5400000">
            <a:off x="285720" y="857232"/>
            <a:ext cx="2438400" cy="2438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rot="5400000">
            <a:off x="3071802" y="857232"/>
            <a:ext cx="2438400" cy="2438400"/>
          </a:xfrm>
          <a:prstGeom prst="rect">
            <a:avLst/>
          </a:prstGeom>
          <a:noFill/>
          <a:ln w="9525">
            <a:noFill/>
            <a:miter lim="800000"/>
            <a:headEnd/>
            <a:tailEnd/>
          </a:ln>
          <a:effectLst/>
        </p:spPr>
      </p:pic>
      <p:sp>
        <p:nvSpPr>
          <p:cNvPr id="7" name="Titre 1"/>
          <p:cNvSpPr txBox="1">
            <a:spLocks/>
          </p:cNvSpPr>
          <p:nvPr/>
        </p:nvSpPr>
        <p:spPr bwMode="gray">
          <a:xfrm>
            <a:off x="714348" y="3357562"/>
            <a:ext cx="1500198" cy="428628"/>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i="0" u="none" strike="noStrike" kern="0" cap="none" spc="0" normalizeH="0" baseline="0" noProof="0" dirty="0" smtClean="0">
                <a:ln>
                  <a:noFill/>
                </a:ln>
                <a:solidFill>
                  <a:schemeClr val="tx1"/>
                </a:solidFill>
                <a:effectLst/>
                <a:uLnTx/>
                <a:uFillTx/>
                <a:latin typeface="+mj-lt"/>
                <a:ea typeface="+mj-ea"/>
                <a:cs typeface="+mj-cs"/>
              </a:rPr>
              <a:t>Image source</a:t>
            </a:r>
            <a:endParaRPr kumimoji="0" lang="fr-FR" i="0" u="none" strike="noStrike" kern="0" cap="none" spc="0" normalizeH="0" baseline="0" noProof="0" dirty="0">
              <a:ln>
                <a:noFill/>
              </a:ln>
              <a:solidFill>
                <a:schemeClr val="tx1"/>
              </a:solidFill>
              <a:effectLst/>
              <a:uLnTx/>
              <a:uFillTx/>
              <a:latin typeface="+mj-lt"/>
              <a:ea typeface="+mj-ea"/>
              <a:cs typeface="+mj-cs"/>
            </a:endParaRPr>
          </a:p>
        </p:txBody>
      </p:sp>
      <p:sp>
        <p:nvSpPr>
          <p:cNvPr id="8" name="Titre 1"/>
          <p:cNvSpPr txBox="1">
            <a:spLocks/>
          </p:cNvSpPr>
          <p:nvPr/>
        </p:nvSpPr>
        <p:spPr bwMode="gray">
          <a:xfrm>
            <a:off x="3357554" y="3357562"/>
            <a:ext cx="1714512" cy="428628"/>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i="0" u="none" strike="noStrike" kern="0" cap="none" spc="0" normalizeH="0" baseline="0" noProof="0" dirty="0" smtClean="0">
                <a:ln>
                  <a:noFill/>
                </a:ln>
                <a:solidFill>
                  <a:schemeClr val="tx1"/>
                </a:solidFill>
                <a:effectLst/>
                <a:uLnTx/>
                <a:uFillTx/>
                <a:latin typeface="+mj-lt"/>
                <a:ea typeface="+mj-ea"/>
                <a:cs typeface="+mj-cs"/>
              </a:rPr>
              <a:t>Flou de bougé</a:t>
            </a:r>
            <a:endParaRPr kumimoji="0" lang="fr-FR" i="0" u="none" strike="noStrike" kern="0" cap="none" spc="0" normalizeH="0" baseline="0" noProof="0" dirty="0">
              <a:ln>
                <a:noFill/>
              </a:ln>
              <a:solidFill>
                <a:schemeClr val="tx1"/>
              </a:solidFill>
              <a:effectLst/>
              <a:uLnTx/>
              <a:uFillTx/>
              <a:latin typeface="+mj-lt"/>
              <a:ea typeface="+mj-ea"/>
              <a:cs typeface="+mj-cs"/>
            </a:endParaRPr>
          </a:p>
        </p:txBody>
      </p:sp>
      <p:pic>
        <p:nvPicPr>
          <p:cNvPr id="1028" name="Picture 4"/>
          <p:cNvPicPr>
            <a:picLocks noChangeAspect="1" noChangeArrowheads="1"/>
          </p:cNvPicPr>
          <p:nvPr/>
        </p:nvPicPr>
        <p:blipFill>
          <a:blip r:embed="rId4"/>
          <a:srcRect/>
          <a:stretch>
            <a:fillRect/>
          </a:stretch>
        </p:blipFill>
        <p:spPr bwMode="auto">
          <a:xfrm rot="5400000">
            <a:off x="5857884" y="857232"/>
            <a:ext cx="2438400" cy="2438400"/>
          </a:xfrm>
          <a:prstGeom prst="rect">
            <a:avLst/>
          </a:prstGeom>
          <a:noFill/>
          <a:ln w="9525">
            <a:noFill/>
            <a:miter lim="800000"/>
            <a:headEnd/>
            <a:tailEnd/>
          </a:ln>
          <a:effectLst/>
        </p:spPr>
      </p:pic>
      <p:sp>
        <p:nvSpPr>
          <p:cNvPr id="10" name="Titre 1"/>
          <p:cNvSpPr txBox="1">
            <a:spLocks/>
          </p:cNvSpPr>
          <p:nvPr/>
        </p:nvSpPr>
        <p:spPr bwMode="gray">
          <a:xfrm>
            <a:off x="5715008" y="3357562"/>
            <a:ext cx="2786082" cy="428628"/>
          </a:xfrm>
          <a:prstGeom prst="rect">
            <a:avLst/>
          </a:prstGeom>
          <a:noFill/>
          <a:ln w="9525">
            <a:noFill/>
            <a:miter lim="800000"/>
            <a:headEnd/>
            <a:tailEnd/>
          </a:ln>
        </p:spPr>
        <p:txBody>
          <a:bodyPr vert="horz" wrap="square" lIns="0" tIns="45720" rIns="0" bIns="45720" numCol="1" anchor="t" anchorCtr="0" compatLnSpc="1">
            <a:prstTxWarp prst="textNoShape">
              <a:avLst/>
            </a:prstTxWarp>
            <a:noAutofit/>
          </a:bodyPr>
          <a:lstStyle/>
          <a:p>
            <a:pPr lvl="0" fontAlgn="base">
              <a:lnSpc>
                <a:spcPct val="90000"/>
              </a:lnSpc>
              <a:spcBef>
                <a:spcPct val="0"/>
              </a:spcBef>
              <a:spcAft>
                <a:spcPct val="0"/>
              </a:spcAft>
            </a:pPr>
            <a:r>
              <a:rPr lang="fr-FR" i="1" dirty="0" smtClean="0"/>
              <a:t>Bruit uniforme (gaussien)</a:t>
            </a:r>
            <a:endParaRPr kumimoji="0" lang="fr-FR" i="0" u="none" strike="noStrike" kern="0" cap="none" spc="0" normalizeH="0" baseline="0" noProof="0" dirty="0">
              <a:ln>
                <a:noFill/>
              </a:ln>
              <a:solidFill>
                <a:schemeClr val="tx1"/>
              </a:solidFill>
              <a:effectLst/>
              <a:uLnTx/>
              <a:uFillTx/>
              <a:latin typeface="+mj-lt"/>
              <a:ea typeface="+mj-ea"/>
              <a:cs typeface="+mj-cs"/>
            </a:endParaRPr>
          </a:p>
        </p:txBody>
      </p:sp>
      <p:pic>
        <p:nvPicPr>
          <p:cNvPr id="1029" name="Picture 5"/>
          <p:cNvPicPr>
            <a:picLocks noChangeAspect="1" noChangeArrowheads="1"/>
          </p:cNvPicPr>
          <p:nvPr/>
        </p:nvPicPr>
        <p:blipFill>
          <a:blip r:embed="rId5"/>
          <a:srcRect/>
          <a:stretch>
            <a:fillRect/>
          </a:stretch>
        </p:blipFill>
        <p:spPr bwMode="auto">
          <a:xfrm rot="5400000">
            <a:off x="3143240" y="3786190"/>
            <a:ext cx="2438400" cy="2438400"/>
          </a:xfrm>
          <a:prstGeom prst="rect">
            <a:avLst/>
          </a:prstGeom>
          <a:noFill/>
          <a:ln w="9525">
            <a:noFill/>
            <a:miter lim="800000"/>
            <a:headEnd/>
            <a:tailEnd/>
          </a:ln>
          <a:effectLst/>
        </p:spPr>
      </p:pic>
      <p:sp>
        <p:nvSpPr>
          <p:cNvPr id="12" name="Titre 1"/>
          <p:cNvSpPr txBox="1">
            <a:spLocks/>
          </p:cNvSpPr>
          <p:nvPr/>
        </p:nvSpPr>
        <p:spPr bwMode="gray">
          <a:xfrm>
            <a:off x="2786050" y="6286520"/>
            <a:ext cx="3214710" cy="428628"/>
          </a:xfrm>
          <a:prstGeom prst="rect">
            <a:avLst/>
          </a:prstGeom>
          <a:noFill/>
          <a:ln w="9525">
            <a:noFill/>
            <a:miter lim="800000"/>
            <a:headEnd/>
            <a:tailEnd/>
          </a:ln>
        </p:spPr>
        <p:txBody>
          <a:bodyPr vert="horz" wrap="square" lIns="0" tIns="45720" rIns="0" bIns="45720" numCol="1" anchor="t" anchorCtr="0" compatLnSpc="1">
            <a:prstTxWarp prst="textNoShape">
              <a:avLst/>
            </a:prstTxWarp>
            <a:noAutofit/>
          </a:bodyPr>
          <a:lstStyle/>
          <a:p>
            <a:pPr lvl="0" fontAlgn="base">
              <a:lnSpc>
                <a:spcPct val="90000"/>
              </a:lnSpc>
              <a:spcBef>
                <a:spcPct val="0"/>
              </a:spcBef>
              <a:spcAft>
                <a:spcPct val="0"/>
              </a:spcAft>
            </a:pPr>
            <a:r>
              <a:rPr lang="fr-FR" i="1" dirty="0" smtClean="0"/>
              <a:t>Bruit aléatoire (impulsionnelle)</a:t>
            </a:r>
            <a:endParaRPr kumimoji="0" lang="fr-FR"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714356"/>
            <a:ext cx="8229600" cy="489790"/>
          </a:xfrm>
        </p:spPr>
        <p:txBody>
          <a:bodyPr>
            <a:normAutofit/>
          </a:bodyPr>
          <a:lstStyle/>
          <a:p>
            <a:r>
              <a:rPr lang="fr-FR" sz="2500" dirty="0" smtClean="0"/>
              <a:t>Convolution numérique</a:t>
            </a:r>
            <a:endParaRPr lang="fr-FR" sz="2500" dirty="0"/>
          </a:p>
        </p:txBody>
      </p:sp>
      <p:sp>
        <p:nvSpPr>
          <p:cNvPr id="5" name="Espace réservé du contenu 2"/>
          <p:cNvSpPr>
            <a:spLocks noGrp="1"/>
          </p:cNvSpPr>
          <p:nvPr>
            <p:ph idx="1"/>
          </p:nvPr>
        </p:nvSpPr>
        <p:spPr>
          <a:xfrm>
            <a:off x="500034" y="1357298"/>
            <a:ext cx="8229600" cy="4389120"/>
          </a:xfrm>
        </p:spPr>
        <p:txBody>
          <a:bodyPr>
            <a:normAutofit/>
          </a:bodyPr>
          <a:lstStyle/>
          <a:p>
            <a:r>
              <a:rPr lang="fr-FR" sz="1800" dirty="0" smtClean="0"/>
              <a:t>La convolution discrète est un outil permettant l’utilisation de </a:t>
            </a:r>
            <a:r>
              <a:rPr lang="fr-FR" sz="1800" b="1" dirty="0" smtClean="0"/>
              <a:t>filtres linéaires.</a:t>
            </a:r>
          </a:p>
          <a:p>
            <a:r>
              <a:rPr lang="fr-FR" sz="1800" dirty="0" smtClean="0"/>
              <a:t> L ’équation générale de la convolution, notée g(x), de la fonction d’origine f(x) avec une fonction h(x) est :</a:t>
            </a:r>
          </a:p>
          <a:p>
            <a:pPr>
              <a:buNone/>
            </a:pPr>
            <a:endParaRPr lang="fr-FR" sz="1800" dirty="0" smtClean="0"/>
          </a:p>
          <a:p>
            <a:pPr>
              <a:buNone/>
            </a:pPr>
            <a:endParaRPr lang="fr-FR" sz="1800" dirty="0" smtClean="0"/>
          </a:p>
          <a:p>
            <a:pPr>
              <a:buNone/>
            </a:pPr>
            <a:endParaRPr lang="fr-FR" sz="1800" dirty="0" smtClean="0"/>
          </a:p>
          <a:p>
            <a:r>
              <a:rPr lang="fr-FR" sz="1800" dirty="0" smtClean="0"/>
              <a:t>f(x) est la fonction d’origine et g(x) la fonction convoluée (résultat de la convolution)</a:t>
            </a:r>
          </a:p>
          <a:p>
            <a:r>
              <a:rPr lang="fr-FR" sz="1800" dirty="0" smtClean="0"/>
              <a:t> Dans notre cas, une image est vue comme une fonction mathématique</a:t>
            </a:r>
          </a:p>
          <a:p>
            <a:r>
              <a:rPr lang="fr-FR" sz="1800" dirty="0" smtClean="0"/>
              <a:t> h(x) est appelé </a:t>
            </a:r>
            <a:r>
              <a:rPr lang="fr-FR" sz="1800" i="1" dirty="0" smtClean="0"/>
              <a:t>masque de convolution, noyau de convolution, filtre,</a:t>
            </a:r>
          </a:p>
          <a:p>
            <a:pPr>
              <a:buNone/>
            </a:pPr>
            <a:r>
              <a:rPr lang="fr-FR" sz="1800" i="1" dirty="0" smtClean="0"/>
              <a:t>fenêtre, </a:t>
            </a:r>
            <a:r>
              <a:rPr lang="fr-FR" sz="1800" i="1" dirty="0" err="1" smtClean="0"/>
              <a:t>kernel</a:t>
            </a:r>
            <a:r>
              <a:rPr lang="fr-FR" sz="1800" i="1" dirty="0" smtClean="0"/>
              <a:t>, …</a:t>
            </a:r>
          </a:p>
          <a:p>
            <a:endParaRPr lang="fr-FR" sz="1800" dirty="0"/>
          </a:p>
        </p:txBody>
      </p:sp>
      <p:pic>
        <p:nvPicPr>
          <p:cNvPr id="6" name="Picture 3"/>
          <p:cNvPicPr>
            <a:picLocks noChangeAspect="1" noChangeArrowheads="1"/>
          </p:cNvPicPr>
          <p:nvPr/>
        </p:nvPicPr>
        <p:blipFill>
          <a:blip r:embed="rId2" cstate="print"/>
          <a:srcRect/>
          <a:stretch>
            <a:fillRect/>
          </a:stretch>
        </p:blipFill>
        <p:spPr bwMode="auto">
          <a:xfrm>
            <a:off x="1071538" y="2500306"/>
            <a:ext cx="6657975" cy="7143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714356"/>
            <a:ext cx="8229600" cy="418352"/>
          </a:xfrm>
        </p:spPr>
        <p:txBody>
          <a:bodyPr>
            <a:noAutofit/>
          </a:bodyPr>
          <a:lstStyle/>
          <a:p>
            <a:r>
              <a:rPr lang="fr-FR" sz="2500" dirty="0" smtClean="0"/>
              <a:t>Exemple de convolution 2D</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357298"/>
            <a:ext cx="8096555" cy="48958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642918"/>
            <a:ext cx="8229600" cy="357190"/>
          </a:xfrm>
        </p:spPr>
        <p:txBody>
          <a:bodyPr>
            <a:noAutofit/>
          </a:bodyPr>
          <a:lstStyle/>
          <a:p>
            <a:r>
              <a:rPr lang="fr-FR" sz="2500" dirty="0" smtClean="0"/>
              <a:t>Convolution numérique discrète</a:t>
            </a:r>
            <a:endParaRPr lang="fr-FR" sz="2500" dirty="0"/>
          </a:p>
        </p:txBody>
      </p:sp>
      <p:sp>
        <p:nvSpPr>
          <p:cNvPr id="5" name="Espace réservé du contenu 2"/>
          <p:cNvSpPr>
            <a:spLocks noGrp="1"/>
          </p:cNvSpPr>
          <p:nvPr>
            <p:ph idx="1"/>
          </p:nvPr>
        </p:nvSpPr>
        <p:spPr>
          <a:xfrm>
            <a:off x="457200" y="1285860"/>
            <a:ext cx="8229600" cy="5038740"/>
          </a:xfrm>
        </p:spPr>
        <p:txBody>
          <a:bodyPr>
            <a:normAutofit/>
          </a:bodyPr>
          <a:lstStyle/>
          <a:p>
            <a:r>
              <a:rPr lang="fr-FR" sz="1800" dirty="0" smtClean="0"/>
              <a:t>En pratique, la convolution numérique d'une image se fera par une </a:t>
            </a:r>
            <a:r>
              <a:rPr lang="fr-FR" sz="1800" b="1" dirty="0" smtClean="0"/>
              <a:t>sommation de multiplications</a:t>
            </a:r>
          </a:p>
          <a:p>
            <a:r>
              <a:rPr lang="fr-FR" sz="1800" dirty="0" smtClean="0"/>
              <a:t> Un filtre de convolution est une matrice (image) généralement (mais pas toujours) de taille impaire et symétrique</a:t>
            </a:r>
          </a:p>
          <a:p>
            <a:pPr lvl="1"/>
            <a:r>
              <a:rPr lang="fr-FR" sz="1800" dirty="0" smtClean="0"/>
              <a:t> 3x3, 5x5, 7x7, …</a:t>
            </a:r>
            <a:endParaRPr lang="fr-FR" sz="1800" dirty="0"/>
          </a:p>
        </p:txBody>
      </p:sp>
      <p:pic>
        <p:nvPicPr>
          <p:cNvPr id="6" name="Picture 2"/>
          <p:cNvPicPr>
            <a:picLocks noChangeAspect="1" noChangeArrowheads="1"/>
          </p:cNvPicPr>
          <p:nvPr/>
        </p:nvPicPr>
        <p:blipFill>
          <a:blip r:embed="rId2" cstate="print"/>
          <a:srcRect/>
          <a:stretch>
            <a:fillRect/>
          </a:stretch>
        </p:blipFill>
        <p:spPr bwMode="auto">
          <a:xfrm>
            <a:off x="428596" y="3286124"/>
            <a:ext cx="8191500" cy="2066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lum bright="-6000" contrast="9000"/>
          </a:blip>
          <a:srcRect/>
          <a:stretch>
            <a:fillRect/>
          </a:stretch>
        </p:blipFill>
        <p:spPr bwMode="auto">
          <a:xfrm>
            <a:off x="500034" y="1571612"/>
            <a:ext cx="8358214" cy="4495800"/>
          </a:xfrm>
          <a:prstGeom prst="rect">
            <a:avLst/>
          </a:prstGeom>
          <a:noFill/>
          <a:ln w="9525">
            <a:noFill/>
            <a:miter lim="800000"/>
            <a:headEnd/>
            <a:tailEnd/>
          </a:ln>
        </p:spPr>
      </p:pic>
      <p:sp>
        <p:nvSpPr>
          <p:cNvPr id="9" name="Titre 1"/>
          <p:cNvSpPr>
            <a:spLocks noGrp="1"/>
          </p:cNvSpPr>
          <p:nvPr>
            <p:ph type="title"/>
          </p:nvPr>
        </p:nvSpPr>
        <p:spPr>
          <a:xfrm>
            <a:off x="214282" y="642918"/>
            <a:ext cx="8229600" cy="418352"/>
          </a:xfrm>
        </p:spPr>
        <p:txBody>
          <a:bodyPr>
            <a:normAutofit fontScale="90000"/>
          </a:bodyPr>
          <a:lstStyle/>
          <a:p>
            <a:r>
              <a:rPr lang="fr-FR" sz="2800" dirty="0" smtClean="0"/>
              <a:t>Les différents format d’images</a:t>
            </a:r>
            <a:endParaRPr lang="fr-FR" sz="32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28596" y="1500174"/>
            <a:ext cx="4572000" cy="3357586"/>
          </a:xfrm>
          <a:prstGeom prst="rect">
            <a:avLst/>
          </a:prstGeom>
          <a:noFill/>
          <a:ln w="9525">
            <a:noFill/>
            <a:miter lim="800000"/>
            <a:headEnd/>
            <a:tailEnd/>
          </a:ln>
        </p:spPr>
      </p:pic>
      <p:sp>
        <p:nvSpPr>
          <p:cNvPr id="5" name="Titre 1"/>
          <p:cNvSpPr>
            <a:spLocks noGrp="1"/>
          </p:cNvSpPr>
          <p:nvPr>
            <p:ph type="title"/>
          </p:nvPr>
        </p:nvSpPr>
        <p:spPr>
          <a:xfrm>
            <a:off x="214282" y="642918"/>
            <a:ext cx="8229600" cy="357190"/>
          </a:xfrm>
        </p:spPr>
        <p:txBody>
          <a:bodyPr>
            <a:noAutofit/>
          </a:bodyPr>
          <a:lstStyle/>
          <a:p>
            <a:r>
              <a:rPr lang="fr-FR" sz="2500" dirty="0" smtClean="0"/>
              <a:t>Convolution numérique discrète</a:t>
            </a:r>
            <a:endParaRPr lang="fr-FR" sz="2500" dirty="0"/>
          </a:p>
        </p:txBody>
      </p:sp>
      <p:pic>
        <p:nvPicPr>
          <p:cNvPr id="6" name="Picture 2"/>
          <p:cNvPicPr>
            <a:picLocks noGrp="1" noChangeAspect="1" noChangeArrowheads="1"/>
          </p:cNvPicPr>
          <p:nvPr>
            <p:ph idx="1"/>
          </p:nvPr>
        </p:nvPicPr>
        <p:blipFill>
          <a:blip r:embed="rId3" cstate="print"/>
          <a:srcRect/>
          <a:stretch>
            <a:fillRect/>
          </a:stretch>
        </p:blipFill>
        <p:spPr bwMode="auto">
          <a:xfrm>
            <a:off x="5072066" y="1714488"/>
            <a:ext cx="3557585" cy="33575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71480"/>
            <a:ext cx="8229600" cy="489790"/>
          </a:xfrm>
        </p:spPr>
        <p:txBody>
          <a:bodyPr>
            <a:normAutofit/>
          </a:bodyPr>
          <a:lstStyle/>
          <a:p>
            <a:r>
              <a:rPr lang="fr-FR" sz="2500" dirty="0" smtClean="0"/>
              <a:t>Convolution numérique</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500034" y="1142984"/>
            <a:ext cx="8229600" cy="46871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57158" y="571480"/>
            <a:ext cx="8229600" cy="489790"/>
          </a:xfrm>
        </p:spPr>
        <p:txBody>
          <a:bodyPr>
            <a:normAutofit/>
          </a:bodyPr>
          <a:lstStyle/>
          <a:p>
            <a:r>
              <a:rPr lang="fr-FR" sz="2500" dirty="0" smtClean="0"/>
              <a:t>Convolution numérique R = I*K</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57200" y="1285861"/>
            <a:ext cx="8229600" cy="48972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457200" y="1428736"/>
            <a:ext cx="8229600" cy="4762710"/>
          </a:xfrm>
          <a:prstGeom prst="rect">
            <a:avLst/>
          </a:prstGeom>
          <a:noFill/>
          <a:ln w="9525">
            <a:noFill/>
            <a:miter lim="800000"/>
            <a:headEnd/>
            <a:tailEnd/>
          </a:ln>
        </p:spPr>
      </p:pic>
      <p:sp>
        <p:nvSpPr>
          <p:cNvPr id="5" name="Titre 1"/>
          <p:cNvSpPr>
            <a:spLocks noGrp="1"/>
          </p:cNvSpPr>
          <p:nvPr>
            <p:ph type="title"/>
          </p:nvPr>
        </p:nvSpPr>
        <p:spPr>
          <a:xfrm>
            <a:off x="214282" y="714356"/>
            <a:ext cx="8229600" cy="500058"/>
          </a:xfrm>
        </p:spPr>
        <p:txBody>
          <a:bodyPr>
            <a:normAutofit/>
          </a:bodyPr>
          <a:lstStyle/>
          <a:p>
            <a:r>
              <a:rPr lang="fr-FR" sz="2500" dirty="0" smtClean="0"/>
              <a:t>Convolution numérique R = I*K</a:t>
            </a:r>
            <a:endParaRPr lang="fr-FR" sz="25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642918"/>
            <a:ext cx="8229600" cy="500058"/>
          </a:xfrm>
        </p:spPr>
        <p:txBody>
          <a:bodyPr>
            <a:normAutofit/>
          </a:bodyPr>
          <a:lstStyle/>
          <a:p>
            <a:r>
              <a:rPr lang="fr-FR" sz="2500" dirty="0" smtClean="0"/>
              <a:t>Convolution numérique R = I*K</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57200" y="1428736"/>
            <a:ext cx="8229600" cy="46463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571480"/>
            <a:ext cx="8229600" cy="500058"/>
          </a:xfrm>
        </p:spPr>
        <p:txBody>
          <a:bodyPr>
            <a:normAutofit/>
          </a:bodyPr>
          <a:lstStyle/>
          <a:p>
            <a:r>
              <a:rPr lang="fr-FR" sz="2500" dirty="0" smtClean="0"/>
              <a:t>Convolution numérique R = I*K</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428736"/>
            <a:ext cx="8229600" cy="4761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561228"/>
          </a:xfrm>
        </p:spPr>
        <p:txBody>
          <a:bodyPr>
            <a:normAutofit/>
          </a:bodyPr>
          <a:lstStyle/>
          <a:p>
            <a:r>
              <a:rPr lang="fr-FR" sz="2500" dirty="0" smtClean="0"/>
              <a:t>Convolution numérique</a:t>
            </a:r>
            <a:endParaRPr lang="fr-FR" sz="2500" dirty="0"/>
          </a:p>
        </p:txBody>
      </p:sp>
      <p:sp>
        <p:nvSpPr>
          <p:cNvPr id="5" name="Espace réservé du contenu 2"/>
          <p:cNvSpPr>
            <a:spLocks noGrp="1"/>
          </p:cNvSpPr>
          <p:nvPr>
            <p:ph idx="1"/>
          </p:nvPr>
        </p:nvSpPr>
        <p:spPr>
          <a:xfrm>
            <a:off x="142844" y="1142984"/>
            <a:ext cx="4429156" cy="2214578"/>
          </a:xfrm>
        </p:spPr>
        <p:txBody>
          <a:bodyPr>
            <a:normAutofit lnSpcReduction="10000"/>
          </a:bodyPr>
          <a:lstStyle/>
          <a:p>
            <a:r>
              <a:rPr lang="fr-FR" sz="1800" dirty="0" smtClean="0"/>
              <a:t>Problème : Que faire avec les bords de l'image ?</a:t>
            </a:r>
          </a:p>
          <a:p>
            <a:pPr lvl="1"/>
            <a:r>
              <a:rPr lang="fr-FR" sz="1800" dirty="0" smtClean="0"/>
              <a:t> Mettre à zéro (0)</a:t>
            </a:r>
          </a:p>
          <a:p>
            <a:pPr lvl="1"/>
            <a:r>
              <a:rPr lang="fr-FR" sz="1800" dirty="0" smtClean="0"/>
              <a:t> Convolution partielle Sur une portion du noyau</a:t>
            </a:r>
          </a:p>
          <a:p>
            <a:pPr lvl="1"/>
            <a:r>
              <a:rPr lang="fr-FR" sz="1800" dirty="0" smtClean="0"/>
              <a:t> Miroir de l'image f(-</a:t>
            </a:r>
            <a:r>
              <a:rPr lang="fr-FR" sz="1800" dirty="0" err="1" smtClean="0"/>
              <a:t>x,y</a:t>
            </a:r>
            <a:r>
              <a:rPr lang="fr-FR" sz="1800" dirty="0" smtClean="0"/>
              <a:t>) = f(</a:t>
            </a:r>
            <a:r>
              <a:rPr lang="fr-FR" sz="1800" dirty="0" err="1" smtClean="0"/>
              <a:t>x,y</a:t>
            </a:r>
            <a:r>
              <a:rPr lang="fr-FR" sz="1800" dirty="0" smtClean="0"/>
              <a:t>)</a:t>
            </a:r>
          </a:p>
          <a:p>
            <a:pPr lvl="1"/>
            <a:r>
              <a:rPr lang="fr-FR" sz="1800" dirty="0" smtClean="0"/>
              <a:t> … (pas de solution miracle)</a:t>
            </a:r>
            <a:endParaRPr lang="fr-FR" sz="1800" dirty="0"/>
          </a:p>
        </p:txBody>
      </p:sp>
      <p:pic>
        <p:nvPicPr>
          <p:cNvPr id="6" name="Picture 3"/>
          <p:cNvPicPr>
            <a:picLocks noChangeAspect="1" noChangeArrowheads="1"/>
          </p:cNvPicPr>
          <p:nvPr/>
        </p:nvPicPr>
        <p:blipFill>
          <a:blip r:embed="rId2" cstate="print"/>
          <a:srcRect/>
          <a:stretch>
            <a:fillRect/>
          </a:stretch>
        </p:blipFill>
        <p:spPr bwMode="auto">
          <a:xfrm>
            <a:off x="5000628" y="500042"/>
            <a:ext cx="3714750" cy="3352800"/>
          </a:xfrm>
          <a:prstGeom prst="rect">
            <a:avLst/>
          </a:prstGeom>
          <a:noFill/>
          <a:ln w="9525">
            <a:noFill/>
            <a:miter lim="800000"/>
            <a:headEnd/>
            <a:tailEnd/>
          </a:ln>
        </p:spPr>
      </p:pic>
      <p:sp>
        <p:nvSpPr>
          <p:cNvPr id="7" name="Titre 1"/>
          <p:cNvSpPr txBox="1">
            <a:spLocks/>
          </p:cNvSpPr>
          <p:nvPr/>
        </p:nvSpPr>
        <p:spPr bwMode="gray">
          <a:xfrm>
            <a:off x="142844" y="3786198"/>
            <a:ext cx="4572032" cy="500058"/>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500" b="1" i="0" u="none" strike="noStrike" kern="0" cap="none" spc="0" normalizeH="0" baseline="0" noProof="0" dirty="0" smtClean="0">
                <a:ln>
                  <a:noFill/>
                </a:ln>
                <a:solidFill>
                  <a:schemeClr val="tx1"/>
                </a:solidFill>
                <a:effectLst/>
                <a:uLnTx/>
                <a:uFillTx/>
                <a:latin typeface="+mj-lt"/>
                <a:ea typeface="+mj-ea"/>
                <a:cs typeface="+mj-cs"/>
              </a:rPr>
              <a:t>Masque de convolution</a:t>
            </a:r>
            <a:endParaRPr kumimoji="0" lang="fr-FR" sz="2500" b="1" i="0" u="none" strike="noStrike" kern="0" cap="none" spc="0" normalizeH="0" baseline="0" noProof="0" dirty="0">
              <a:ln>
                <a:noFill/>
              </a:ln>
              <a:solidFill>
                <a:schemeClr val="tx1"/>
              </a:solidFill>
              <a:effectLst/>
              <a:uLnTx/>
              <a:uFillTx/>
              <a:latin typeface="+mj-lt"/>
              <a:ea typeface="+mj-ea"/>
              <a:cs typeface="+mj-cs"/>
            </a:endParaRPr>
          </a:p>
        </p:txBody>
      </p:sp>
      <p:sp>
        <p:nvSpPr>
          <p:cNvPr id="8" name="Espace réservé du contenu 2"/>
          <p:cNvSpPr txBox="1">
            <a:spLocks/>
          </p:cNvSpPr>
          <p:nvPr/>
        </p:nvSpPr>
        <p:spPr bwMode="auto">
          <a:xfrm>
            <a:off x="142844" y="4500570"/>
            <a:ext cx="8715436" cy="1714512"/>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fr-FR" sz="1800" b="0" i="0" u="none" strike="noStrike" kern="0" cap="none" spc="0" normalizeH="0" baseline="0" noProof="0" dirty="0" smtClean="0">
                <a:ln>
                  <a:noFill/>
                </a:ln>
                <a:solidFill>
                  <a:schemeClr val="tx1"/>
                </a:solidFill>
                <a:effectLst/>
                <a:uLnTx/>
                <a:uFillTx/>
                <a:latin typeface="+mn-lt"/>
                <a:ea typeface="+mn-ea"/>
                <a:cs typeface="+mn-cs"/>
              </a:rPr>
              <a:t>Le masque de convolution représente un filtre linéaire permettant de modifier l'image</a:t>
            </a: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fr-FR" sz="1800" b="0" i="0" u="none" strike="noStrike" kern="0" cap="none" spc="0" normalizeH="0" baseline="0" noProof="0" dirty="0" smtClean="0">
                <a:ln>
                  <a:noFill/>
                </a:ln>
                <a:solidFill>
                  <a:schemeClr val="tx1"/>
                </a:solidFill>
                <a:effectLst/>
                <a:uLnTx/>
                <a:uFillTx/>
                <a:latin typeface="+mn-lt"/>
                <a:ea typeface="+mn-ea"/>
                <a:cs typeface="+mn-cs"/>
              </a:rPr>
              <a:t> On divisera le résultat de la convolution par la somme des coefficients du masque</a:t>
            </a:r>
          </a:p>
          <a:p>
            <a:pPr marL="180975" marR="0" lvl="0" indent="-180975" algn="l" defTabSz="914400" rtl="0" eaLnBrk="1" fontAlgn="base" latinLnBrk="0" hangingPunct="1">
              <a:lnSpc>
                <a:spcPct val="100000"/>
              </a:lnSpc>
              <a:spcBef>
                <a:spcPct val="0"/>
              </a:spcBef>
              <a:spcAft>
                <a:spcPct val="40000"/>
              </a:spcAft>
              <a:buClrTx/>
              <a:buSzTx/>
              <a:buFont typeface="Wingdings" pitchFamily="2" charset="2"/>
              <a:buChar char="§"/>
              <a:tabLst/>
              <a:defRPr/>
            </a:pPr>
            <a:r>
              <a:rPr kumimoji="0" lang="fr-FR" sz="1800" b="0" i="0" u="none" strike="noStrike" kern="0" cap="none" spc="0" normalizeH="0" baseline="0" noProof="0" dirty="0" smtClean="0">
                <a:ln>
                  <a:noFill/>
                </a:ln>
                <a:solidFill>
                  <a:schemeClr val="tx1"/>
                </a:solidFill>
                <a:effectLst/>
                <a:uLnTx/>
                <a:uFillTx/>
                <a:latin typeface="+mn-lt"/>
                <a:ea typeface="+mn-ea"/>
                <a:cs typeface="+mn-cs"/>
              </a:rPr>
              <a:t> Pour éviter de modifier la luminance globale de l'image, la somme des coefficients doit être égale à 1 (afin de conserver la moyenne de l’image </a:t>
            </a:r>
            <a:r>
              <a:rPr kumimoji="0" lang="fr-FR" sz="1800" b="0" i="1" u="none" strike="noStrike" kern="0" cap="none" spc="0" normalizeH="0" baseline="0" noProof="0" dirty="0" smtClean="0">
                <a:ln>
                  <a:noFill/>
                </a:ln>
                <a:solidFill>
                  <a:schemeClr val="tx1"/>
                </a:solidFill>
                <a:effectLst/>
                <a:uLnTx/>
                <a:uFillTx/>
                <a:latin typeface="+mn-lt"/>
                <a:ea typeface="+mn-ea"/>
                <a:cs typeface="+mn-cs"/>
              </a:rPr>
              <a:t>f)</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a:spLocks noGrp="1"/>
          </p:cNvSpPr>
          <p:nvPr>
            <p:ph type="title"/>
          </p:nvPr>
        </p:nvSpPr>
        <p:spPr>
          <a:xfrm>
            <a:off x="214282" y="642918"/>
            <a:ext cx="8229600" cy="561228"/>
          </a:xfrm>
        </p:spPr>
        <p:txBody>
          <a:bodyPr/>
          <a:lstStyle/>
          <a:p>
            <a:r>
              <a:rPr lang="fr-FR" sz="2500" dirty="0" smtClean="0"/>
              <a:t>Fréquence spatiale</a:t>
            </a:r>
            <a:endParaRPr lang="fr-FR" sz="2500" dirty="0"/>
          </a:p>
        </p:txBody>
      </p:sp>
      <p:sp>
        <p:nvSpPr>
          <p:cNvPr id="9" name="Espace réservé du contenu 2"/>
          <p:cNvSpPr>
            <a:spLocks noGrp="1"/>
          </p:cNvSpPr>
          <p:nvPr>
            <p:ph idx="1"/>
          </p:nvPr>
        </p:nvSpPr>
        <p:spPr>
          <a:xfrm>
            <a:off x="142844" y="1428736"/>
            <a:ext cx="8515352" cy="3643338"/>
          </a:xfrm>
        </p:spPr>
        <p:txBody>
          <a:bodyPr>
            <a:noAutofit/>
          </a:bodyPr>
          <a:lstStyle/>
          <a:p>
            <a:pPr>
              <a:lnSpc>
                <a:spcPct val="150000"/>
              </a:lnSpc>
            </a:pPr>
            <a:r>
              <a:rPr lang="fr-FR" sz="1800" dirty="0" smtClean="0"/>
              <a:t>La </a:t>
            </a:r>
            <a:r>
              <a:rPr lang="fr-FR" sz="1800" b="1" dirty="0" smtClean="0"/>
              <a:t>fréquence spatiale </a:t>
            </a:r>
            <a:r>
              <a:rPr lang="fr-FR" sz="1800" dirty="0" smtClean="0"/>
              <a:t>est un concept délicat qui découle du fait que les images appartiennent au domaine spatial. </a:t>
            </a:r>
          </a:p>
          <a:p>
            <a:pPr>
              <a:lnSpc>
                <a:spcPct val="150000"/>
              </a:lnSpc>
            </a:pPr>
            <a:r>
              <a:rPr lang="fr-FR" sz="1800" b="1" dirty="0" smtClean="0"/>
              <a:t>la fréquence</a:t>
            </a:r>
            <a:r>
              <a:rPr lang="fr-FR" sz="1800" dirty="0" smtClean="0"/>
              <a:t> est une grandeur qui caractérise le nombre de phénomènes qui se déroulent au cours d’un temps donné .</a:t>
            </a:r>
          </a:p>
          <a:p>
            <a:pPr>
              <a:lnSpc>
                <a:spcPct val="150000"/>
              </a:lnSpc>
            </a:pPr>
            <a:r>
              <a:rPr lang="fr-FR" sz="1800" dirty="0" smtClean="0"/>
              <a:t>Exemple : en voiture le long d’une route vous voyez 2 bandes blanches par seconde : c’est une fréquence temporelle. Il est ensuite facile de comprendre que ce concept de fréquence « temporelle » peut aussi se traduire en disant qu’il y a 200 bandes blanches par kilomètre : c’est une fréquence spatiale.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724632"/>
            <a:ext cx="8229600" cy="561228"/>
          </a:xfrm>
        </p:spPr>
        <p:txBody>
          <a:bodyPr/>
          <a:lstStyle/>
          <a:p>
            <a:r>
              <a:rPr lang="fr-FR" sz="2500" dirty="0" smtClean="0"/>
              <a:t>Fréquence spatiale</a:t>
            </a:r>
            <a:endParaRPr lang="fr-FR" sz="2500" dirty="0"/>
          </a:p>
        </p:txBody>
      </p:sp>
      <p:sp>
        <p:nvSpPr>
          <p:cNvPr id="5" name="Espace réservé du contenu 2"/>
          <p:cNvSpPr>
            <a:spLocks noGrp="1"/>
          </p:cNvSpPr>
          <p:nvPr>
            <p:ph idx="1"/>
          </p:nvPr>
        </p:nvSpPr>
        <p:spPr>
          <a:xfrm>
            <a:off x="271490" y="1500174"/>
            <a:ext cx="8515352" cy="3714776"/>
          </a:xfrm>
        </p:spPr>
        <p:txBody>
          <a:bodyPr>
            <a:noAutofit/>
          </a:bodyPr>
          <a:lstStyle/>
          <a:p>
            <a:pPr>
              <a:lnSpc>
                <a:spcPct val="150000"/>
              </a:lnSpc>
            </a:pPr>
            <a:r>
              <a:rPr lang="fr-FR" sz="1800" dirty="0" smtClean="0"/>
              <a:t>Dans une image, les détails se répètent fréquemment sur un petit nombre de pixels, on dit qu’ils ont une fréquence élevée : c’est le cas pour les bords et les contours dans une image.</a:t>
            </a:r>
          </a:p>
          <a:p>
            <a:pPr>
              <a:lnSpc>
                <a:spcPct val="150000"/>
              </a:lnSpc>
            </a:pPr>
            <a:r>
              <a:rPr lang="fr-FR" sz="1800" dirty="0" smtClean="0"/>
              <a:t>Au contraire, les fréquences basses correspondent à des variations qui se répètent peu car, diluées sur de grandes parties de l’image, par exemple des variations de fond de ciel.</a:t>
            </a:r>
          </a:p>
          <a:p>
            <a:pPr>
              <a:lnSpc>
                <a:spcPct val="150000"/>
              </a:lnSpc>
            </a:pPr>
            <a:r>
              <a:rPr lang="fr-FR" sz="1800" dirty="0" smtClean="0"/>
              <a:t>La plupart des filtres agissent sélectivement sur ces fréquences pour les sélectionner, en vue de les amplifier ou de les réduire.</a:t>
            </a:r>
            <a:endParaRPr lang="fr-FR" sz="18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714356"/>
            <a:ext cx="8229600" cy="489790"/>
          </a:xfrm>
        </p:spPr>
        <p:txBody>
          <a:bodyPr>
            <a:normAutofit/>
          </a:bodyPr>
          <a:lstStyle/>
          <a:p>
            <a:r>
              <a:rPr lang="fr-FR" sz="2500" dirty="0" smtClean="0"/>
              <a:t>Filtrage spatial :Filtres de convolution</a:t>
            </a:r>
            <a:endParaRPr lang="fr-FR" sz="2500" dirty="0"/>
          </a:p>
        </p:txBody>
      </p:sp>
      <p:sp>
        <p:nvSpPr>
          <p:cNvPr id="5" name="Espace réservé du contenu 2"/>
          <p:cNvSpPr>
            <a:spLocks noGrp="1"/>
          </p:cNvSpPr>
          <p:nvPr>
            <p:ph idx="1"/>
          </p:nvPr>
        </p:nvSpPr>
        <p:spPr>
          <a:xfrm>
            <a:off x="214282" y="1500174"/>
            <a:ext cx="8443914" cy="4000528"/>
          </a:xfrm>
        </p:spPr>
        <p:txBody>
          <a:bodyPr>
            <a:noAutofit/>
          </a:bodyPr>
          <a:lstStyle/>
          <a:p>
            <a:pPr>
              <a:lnSpc>
                <a:spcPct val="150000"/>
              </a:lnSpc>
            </a:pPr>
            <a:r>
              <a:rPr lang="fr-FR" sz="1800" dirty="0" smtClean="0"/>
              <a:t>Le filtrage spatial est essentiellement une opération de convolution (2D). Si </a:t>
            </a:r>
            <a:r>
              <a:rPr lang="fr-FR" sz="1800" i="1" dirty="0" smtClean="0"/>
              <a:t>f est l’image à </a:t>
            </a:r>
            <a:r>
              <a:rPr lang="fr-FR" sz="1800" dirty="0" smtClean="0"/>
              <a:t>filtrer (ou à rehausser) et </a:t>
            </a:r>
            <a:r>
              <a:rPr lang="fr-FR" sz="1800" i="1" dirty="0" smtClean="0"/>
              <a:t>g le filtre spatial (ou PSF ou masque),</a:t>
            </a:r>
            <a:r>
              <a:rPr lang="fr-FR" sz="1800" dirty="0" smtClean="0"/>
              <a:t> On peut distinguer trois types de filtrage :</a:t>
            </a:r>
          </a:p>
          <a:p>
            <a:pPr>
              <a:lnSpc>
                <a:spcPct val="150000"/>
              </a:lnSpc>
            </a:pPr>
            <a:r>
              <a:rPr lang="fr-FR" sz="1800" dirty="0" smtClean="0"/>
              <a:t>Filtre Passe-bas : diminue le bruit mais atténue les détails de l’image;</a:t>
            </a:r>
          </a:p>
          <a:p>
            <a:pPr>
              <a:lnSpc>
                <a:spcPct val="150000"/>
              </a:lnSpc>
            </a:pPr>
            <a:r>
              <a:rPr lang="fr-FR" sz="1800" dirty="0" smtClean="0"/>
              <a:t> Filtre Passe-haut : accentue les contours et les détails de l’image mais amplifie le bruit.</a:t>
            </a:r>
          </a:p>
          <a:p>
            <a:pPr>
              <a:lnSpc>
                <a:spcPct val="150000"/>
              </a:lnSpc>
            </a:pPr>
            <a:r>
              <a:rPr lang="fr-FR" sz="1800" dirty="0" smtClean="0"/>
              <a:t>Filtre Passe-bande : élimine certaines fréquences indésirables présentes dans l’images. </a:t>
            </a:r>
            <a:endParaRPr lang="fr-FR"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857232"/>
            <a:ext cx="8229600" cy="346914"/>
          </a:xfrm>
        </p:spPr>
        <p:txBody>
          <a:bodyPr>
            <a:normAutofit fontScale="90000"/>
          </a:bodyPr>
          <a:lstStyle/>
          <a:p>
            <a:r>
              <a:rPr lang="fr-FR" sz="2800" dirty="0" smtClean="0"/>
              <a:t>Rappel notation binaire</a:t>
            </a:r>
            <a:endParaRPr lang="fr-FR" sz="2800" dirty="0"/>
          </a:p>
        </p:txBody>
      </p:sp>
      <p:pic>
        <p:nvPicPr>
          <p:cNvPr id="10243" name="Picture 3"/>
          <p:cNvPicPr>
            <a:picLocks noChangeAspect="1" noChangeArrowheads="1"/>
          </p:cNvPicPr>
          <p:nvPr/>
        </p:nvPicPr>
        <p:blipFill>
          <a:blip r:embed="rId2" cstate="print">
            <a:lum contrast="8000"/>
          </a:blip>
          <a:srcRect/>
          <a:stretch>
            <a:fillRect/>
          </a:stretch>
        </p:blipFill>
        <p:spPr bwMode="auto">
          <a:xfrm>
            <a:off x="571472" y="1285860"/>
            <a:ext cx="7962900" cy="49911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561228"/>
          </a:xfrm>
        </p:spPr>
        <p:txBody>
          <a:bodyPr>
            <a:normAutofit/>
          </a:bodyPr>
          <a:lstStyle/>
          <a:p>
            <a:r>
              <a:rPr lang="fr-FR" sz="2500" dirty="0" smtClean="0"/>
              <a:t>Trois types pour le filtrage spatial</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214422"/>
            <a:ext cx="8143932" cy="4895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00042"/>
            <a:ext cx="8229600" cy="489790"/>
          </a:xfrm>
        </p:spPr>
        <p:txBody>
          <a:bodyPr>
            <a:normAutofit/>
          </a:bodyPr>
          <a:lstStyle/>
          <a:p>
            <a:r>
              <a:rPr lang="fr-FR" sz="2500" dirty="0" smtClean="0"/>
              <a:t>Filtre 2D séparable</a:t>
            </a:r>
            <a:endParaRPr lang="fr-FR" sz="2500" dirty="0"/>
          </a:p>
        </p:txBody>
      </p:sp>
      <p:sp>
        <p:nvSpPr>
          <p:cNvPr id="5" name="Espace réservé du contenu 2"/>
          <p:cNvSpPr>
            <a:spLocks noGrp="1"/>
          </p:cNvSpPr>
          <p:nvPr>
            <p:ph idx="1"/>
          </p:nvPr>
        </p:nvSpPr>
        <p:spPr>
          <a:xfrm>
            <a:off x="214282" y="1000108"/>
            <a:ext cx="8643998" cy="5072098"/>
          </a:xfrm>
        </p:spPr>
        <p:txBody>
          <a:bodyPr>
            <a:noAutofit/>
          </a:bodyPr>
          <a:lstStyle/>
          <a:p>
            <a:r>
              <a:rPr lang="fr-FR" sz="1800" dirty="0" smtClean="0"/>
              <a:t>Un filtre 2D est dit </a:t>
            </a:r>
            <a:r>
              <a:rPr lang="fr-FR" sz="1800" b="1" dirty="0" smtClean="0"/>
              <a:t>séparable s’il est possible de décomposer le noyau de convolution </a:t>
            </a:r>
            <a:r>
              <a:rPr lang="fr-FR" sz="1800" b="1" i="1" dirty="0" smtClean="0"/>
              <a:t>h2D en </a:t>
            </a:r>
            <a:r>
              <a:rPr lang="fr-FR" sz="1800" dirty="0" smtClean="0"/>
              <a:t>deux filtres 1D appliqués  successivement en horizontal puis en vertical (ou inversement) :</a:t>
            </a:r>
          </a:p>
          <a:p>
            <a:pPr>
              <a:buNone/>
            </a:pPr>
            <a:endParaRPr lang="fr-FR" sz="1800" i="1" dirty="0" smtClean="0"/>
          </a:p>
          <a:p>
            <a:pPr>
              <a:buNone/>
            </a:pPr>
            <a:endParaRPr lang="fr-FR" sz="1800" i="1" dirty="0" smtClean="0"/>
          </a:p>
          <a:p>
            <a:r>
              <a:rPr lang="fr-FR" sz="1800" dirty="0" smtClean="0"/>
              <a:t>où le symbole </a:t>
            </a:r>
            <a:r>
              <a:rPr lang="fr-FR" sz="1800" dirty="0" smtClean="0">
                <a:sym typeface="Symbol"/>
              </a:rPr>
              <a:t></a:t>
            </a:r>
            <a:r>
              <a:rPr lang="fr-FR" sz="1800" dirty="0" smtClean="0"/>
              <a:t> </a:t>
            </a:r>
            <a:r>
              <a:rPr lang="fr-FR" sz="1800" i="1" dirty="0" smtClean="0"/>
              <a:t>, désigne le produit de convolution. On peut alors traiter séparément les lignes </a:t>
            </a:r>
            <a:r>
              <a:rPr lang="fr-FR" sz="1800" dirty="0" smtClean="0"/>
              <a:t>et les colonnes de l’image.</a:t>
            </a:r>
          </a:p>
          <a:p>
            <a:r>
              <a:rPr lang="fr-FR" sz="1800" dirty="0" smtClean="0"/>
              <a:t>Pour qu’un filtre 2D soit séparable il faut et il suffit que les coefficients de ses lignes et de ses colonnes soient proportionnels.</a:t>
            </a:r>
          </a:p>
          <a:p>
            <a:r>
              <a:rPr lang="fr-FR" sz="1800" dirty="0" smtClean="0"/>
              <a:t>On dit que deux listes de nombres x et y ont </a:t>
            </a:r>
            <a:r>
              <a:rPr lang="fr-FR" sz="1800" b="1" dirty="0" smtClean="0"/>
              <a:t>proportionnelles</a:t>
            </a:r>
            <a:r>
              <a:rPr lang="fr-FR" sz="1800" dirty="0" smtClean="0"/>
              <a:t> lorsque l’on peut passer de l’une à l’autre en multipliant par un même nombre k différent de 0. Le nombre k est appelé le coefficient de proportionnalité pour passer de la liste x à la liste y.</a:t>
            </a:r>
          </a:p>
          <a:p>
            <a:r>
              <a:rPr lang="fr-FR" sz="1800" dirty="0" smtClean="0"/>
              <a:t>Exemple filtre séparable :</a:t>
            </a:r>
            <a:endParaRPr lang="fr-FR" sz="1800" dirty="0"/>
          </a:p>
        </p:txBody>
      </p:sp>
      <p:pic>
        <p:nvPicPr>
          <p:cNvPr id="6" name="Picture 4"/>
          <p:cNvPicPr>
            <a:picLocks noChangeAspect="1" noChangeArrowheads="1"/>
          </p:cNvPicPr>
          <p:nvPr/>
        </p:nvPicPr>
        <p:blipFill>
          <a:blip r:embed="rId2" cstate="print"/>
          <a:srcRect/>
          <a:stretch>
            <a:fillRect/>
          </a:stretch>
        </p:blipFill>
        <p:spPr bwMode="auto">
          <a:xfrm>
            <a:off x="3500430" y="2071678"/>
            <a:ext cx="1857388" cy="500066"/>
          </a:xfrm>
          <a:prstGeom prst="rect">
            <a:avLst/>
          </a:prstGeom>
          <a:noFill/>
          <a:ln w="9525">
            <a:noFill/>
            <a:miter lim="800000"/>
            <a:headEnd/>
            <a:tailEnd/>
          </a:ln>
        </p:spPr>
      </p:pic>
      <p:pic>
        <p:nvPicPr>
          <p:cNvPr id="7" name="Picture 5"/>
          <p:cNvPicPr>
            <a:picLocks noChangeAspect="1" noChangeArrowheads="1"/>
          </p:cNvPicPr>
          <p:nvPr/>
        </p:nvPicPr>
        <p:blipFill>
          <a:blip r:embed="rId3" cstate="print"/>
          <a:srcRect/>
          <a:stretch>
            <a:fillRect/>
          </a:stretch>
        </p:blipFill>
        <p:spPr bwMode="auto">
          <a:xfrm>
            <a:off x="4071934" y="5000636"/>
            <a:ext cx="3714776" cy="12858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28614" y="357166"/>
            <a:ext cx="8229600" cy="561228"/>
          </a:xfrm>
        </p:spPr>
        <p:txBody>
          <a:bodyPr>
            <a:normAutofit/>
          </a:bodyPr>
          <a:lstStyle/>
          <a:p>
            <a:r>
              <a:rPr lang="fr-FR" sz="2500" dirty="0" smtClean="0"/>
              <a:t>Les Filtres Passe-bas</a:t>
            </a:r>
            <a:endParaRPr lang="fr-FR" sz="2500" dirty="0"/>
          </a:p>
        </p:txBody>
      </p:sp>
      <p:sp>
        <p:nvSpPr>
          <p:cNvPr id="5" name="Espace réservé du contenu 2"/>
          <p:cNvSpPr>
            <a:spLocks noGrp="1"/>
          </p:cNvSpPr>
          <p:nvPr>
            <p:ph idx="1"/>
          </p:nvPr>
        </p:nvSpPr>
        <p:spPr>
          <a:xfrm>
            <a:off x="357158" y="857232"/>
            <a:ext cx="8572560" cy="642942"/>
          </a:xfrm>
        </p:spPr>
        <p:txBody>
          <a:bodyPr>
            <a:noAutofit/>
          </a:bodyPr>
          <a:lstStyle/>
          <a:p>
            <a:r>
              <a:rPr lang="fr-FR" sz="1800" dirty="0" smtClean="0"/>
              <a:t>Filtre passe-bas idéal: élimine toutes les fréquences situées au-delà d’un certain seuil</a:t>
            </a:r>
          </a:p>
          <a:p>
            <a:pPr>
              <a:buNone/>
            </a:pPr>
            <a:endParaRPr lang="fr-FR" sz="1800" dirty="0"/>
          </a:p>
        </p:txBody>
      </p:sp>
      <p:pic>
        <p:nvPicPr>
          <p:cNvPr id="6" name="Picture 2"/>
          <p:cNvPicPr>
            <a:picLocks noChangeAspect="1" noChangeArrowheads="1"/>
          </p:cNvPicPr>
          <p:nvPr/>
        </p:nvPicPr>
        <p:blipFill>
          <a:blip r:embed="rId2" cstate="print"/>
          <a:srcRect/>
          <a:stretch>
            <a:fillRect/>
          </a:stretch>
        </p:blipFill>
        <p:spPr bwMode="auto">
          <a:xfrm>
            <a:off x="1000100" y="4143380"/>
            <a:ext cx="4905375" cy="177165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715008" y="3929066"/>
            <a:ext cx="2495550" cy="2276475"/>
          </a:xfrm>
          <a:prstGeom prst="rect">
            <a:avLst/>
          </a:prstGeom>
          <a:noFill/>
          <a:ln w="9525">
            <a:noFill/>
            <a:miter lim="800000"/>
            <a:headEnd/>
            <a:tailEnd/>
          </a:ln>
        </p:spPr>
      </p:pic>
      <p:sp>
        <p:nvSpPr>
          <p:cNvPr id="8" name="Rectangle 7"/>
          <p:cNvSpPr/>
          <p:nvPr/>
        </p:nvSpPr>
        <p:spPr>
          <a:xfrm>
            <a:off x="357158" y="1928802"/>
            <a:ext cx="8143932" cy="2308324"/>
          </a:xfrm>
          <a:prstGeom prst="rect">
            <a:avLst/>
          </a:prstGeom>
        </p:spPr>
        <p:txBody>
          <a:bodyPr wrap="square">
            <a:spAutoFit/>
          </a:bodyPr>
          <a:lstStyle/>
          <a:p>
            <a:pPr>
              <a:buFont typeface="Wingdings" pitchFamily="2" charset="2"/>
              <a:buChar char="ü"/>
            </a:pPr>
            <a:r>
              <a:rPr lang="fr-FR" dirty="0" smtClean="0"/>
              <a:t> Permet de lisser l'image (</a:t>
            </a:r>
            <a:r>
              <a:rPr lang="fr-FR" dirty="0" err="1" smtClean="0"/>
              <a:t>smoothing</a:t>
            </a:r>
            <a:r>
              <a:rPr lang="fr-FR" dirty="0" smtClean="0"/>
              <a:t>)</a:t>
            </a:r>
          </a:p>
          <a:p>
            <a:pPr>
              <a:buFont typeface="Wingdings" pitchFamily="2" charset="2"/>
              <a:buChar char="ü"/>
            </a:pPr>
            <a:r>
              <a:rPr lang="fr-FR" dirty="0" smtClean="0"/>
              <a:t> Remplace chaque pixel par la valeur moyenne de ses voisins</a:t>
            </a:r>
          </a:p>
          <a:p>
            <a:pPr>
              <a:buFont typeface="Wingdings" pitchFamily="2" charset="2"/>
              <a:buChar char="ü"/>
            </a:pPr>
            <a:r>
              <a:rPr lang="fr-FR" dirty="0" smtClean="0"/>
              <a:t> Réduit le bruit</a:t>
            </a:r>
          </a:p>
          <a:p>
            <a:pPr>
              <a:buFont typeface="Wingdings" pitchFamily="2" charset="2"/>
              <a:buChar char="ü"/>
            </a:pPr>
            <a:r>
              <a:rPr lang="fr-FR" dirty="0" smtClean="0"/>
              <a:t> Réduit les détails non-important</a:t>
            </a:r>
          </a:p>
          <a:p>
            <a:pPr>
              <a:buFont typeface="Wingdings" pitchFamily="2" charset="2"/>
              <a:buChar char="ü"/>
            </a:pPr>
            <a:r>
              <a:rPr lang="fr-FR" dirty="0" smtClean="0"/>
              <a:t> Brouille ou rend floue l'image (</a:t>
            </a:r>
            <a:r>
              <a:rPr lang="fr-FR" dirty="0" err="1" smtClean="0"/>
              <a:t>blur</a:t>
            </a:r>
            <a:r>
              <a:rPr lang="fr-FR" dirty="0" smtClean="0"/>
              <a:t> </a:t>
            </a:r>
            <a:r>
              <a:rPr lang="fr-FR" dirty="0" err="1" smtClean="0"/>
              <a:t>edges</a:t>
            </a:r>
            <a:r>
              <a:rPr lang="fr-FR" dirty="0" smtClean="0"/>
              <a:t>)</a:t>
            </a:r>
          </a:p>
          <a:p>
            <a:r>
              <a:rPr lang="fr-FR" dirty="0" smtClean="0"/>
              <a:t> </a:t>
            </a:r>
          </a:p>
          <a:p>
            <a:r>
              <a:rPr lang="fr-FR" dirty="0" smtClean="0"/>
              <a:t>Filtre dont tous les coefficients sont égaux</a:t>
            </a:r>
          </a:p>
          <a:p>
            <a:r>
              <a:rPr lang="fr-FR" dirty="0" smtClean="0"/>
              <a:t> </a:t>
            </a:r>
            <a:endParaRPr lang="fr-FR" dirty="0"/>
          </a:p>
        </p:txBody>
      </p:sp>
      <p:sp>
        <p:nvSpPr>
          <p:cNvPr id="9" name="Titre 1"/>
          <p:cNvSpPr txBox="1">
            <a:spLocks/>
          </p:cNvSpPr>
          <p:nvPr/>
        </p:nvSpPr>
        <p:spPr bwMode="gray">
          <a:xfrm>
            <a:off x="128614" y="1571612"/>
            <a:ext cx="8229600" cy="428628"/>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000" b="1" i="0" u="none" strike="noStrike" kern="0" cap="none" spc="0" normalizeH="0" baseline="0" noProof="0" dirty="0" smtClean="0">
                <a:ln>
                  <a:noFill/>
                </a:ln>
                <a:solidFill>
                  <a:schemeClr val="tx1"/>
                </a:solidFill>
                <a:effectLst/>
                <a:uLnTx/>
                <a:uFillTx/>
                <a:latin typeface="+mj-lt"/>
                <a:ea typeface="+mj-ea"/>
                <a:cs typeface="+mj-cs"/>
              </a:rPr>
              <a:t>Le Filtre Moyenneur (noyau uniforme)</a:t>
            </a:r>
            <a:endParaRPr kumimoji="0" lang="fr-FR" sz="20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857224" y="1500174"/>
            <a:ext cx="7324725" cy="3667125"/>
          </a:xfrm>
          <a:prstGeom prst="rect">
            <a:avLst/>
          </a:prstGeom>
          <a:noFill/>
          <a:ln w="9525">
            <a:noFill/>
            <a:miter lim="800000"/>
            <a:headEnd/>
            <a:tailEnd/>
          </a:ln>
          <a:effectLst/>
        </p:spPr>
      </p:pic>
      <p:sp>
        <p:nvSpPr>
          <p:cNvPr id="6" name="Titre 1"/>
          <p:cNvSpPr txBox="1">
            <a:spLocks/>
          </p:cNvSpPr>
          <p:nvPr/>
        </p:nvSpPr>
        <p:spPr bwMode="gray">
          <a:xfrm>
            <a:off x="142844" y="571480"/>
            <a:ext cx="8229600" cy="571504"/>
          </a:xfrm>
          <a:prstGeom prst="rect">
            <a:avLst/>
          </a:prstGeom>
          <a:noFill/>
          <a:ln w="9525">
            <a:noFill/>
            <a:miter lim="800000"/>
            <a:headEnd/>
            <a:tailEnd/>
          </a:ln>
        </p:spPr>
        <p:txBody>
          <a:bodyPr vert="horz" wrap="square" lIns="0" tIns="45720" rIns="0" bIns="45720" numCol="1"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fr-FR" sz="2500" b="1" i="0" u="none" strike="noStrike" kern="0" cap="none" spc="0" normalizeH="0" baseline="0" noProof="0" dirty="0" smtClean="0">
                <a:ln>
                  <a:noFill/>
                </a:ln>
                <a:solidFill>
                  <a:schemeClr val="tx1"/>
                </a:solidFill>
                <a:effectLst/>
                <a:uLnTx/>
                <a:uFillTx/>
                <a:latin typeface="+mj-lt"/>
                <a:ea typeface="+mj-ea"/>
                <a:cs typeface="+mj-cs"/>
              </a:rPr>
              <a:t>Le Filtre Moyenneur</a:t>
            </a:r>
            <a:endParaRPr kumimoji="0" lang="fr-FR" sz="25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71480"/>
            <a:ext cx="8229600" cy="489790"/>
          </a:xfrm>
        </p:spPr>
        <p:txBody>
          <a:bodyPr>
            <a:noAutofit/>
          </a:bodyPr>
          <a:lstStyle/>
          <a:p>
            <a:r>
              <a:rPr lang="fr-FR" sz="2500" dirty="0" smtClean="0"/>
              <a:t>Le filtre moyenneur (filtre séparable)</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285860"/>
            <a:ext cx="8229600" cy="46730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00042"/>
            <a:ext cx="8229600" cy="489790"/>
          </a:xfrm>
        </p:spPr>
        <p:txBody>
          <a:bodyPr>
            <a:normAutofit/>
          </a:bodyPr>
          <a:lstStyle/>
          <a:p>
            <a:r>
              <a:rPr lang="fr-FR" sz="2500" dirty="0" smtClean="0"/>
              <a:t>Exemples de filtres moyenneurs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071546"/>
            <a:ext cx="8229600" cy="4790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28596" y="928670"/>
            <a:ext cx="8229600" cy="346914"/>
          </a:xfrm>
        </p:spPr>
        <p:txBody>
          <a:bodyPr>
            <a:noAutofit/>
          </a:bodyPr>
          <a:lstStyle/>
          <a:p>
            <a:r>
              <a:rPr lang="fr-FR" sz="2000" b="0" dirty="0" smtClean="0"/>
              <a:t>Le filtre Gaussien (noyau gaussien)</a:t>
            </a:r>
            <a:endParaRPr lang="fr-FR" sz="2000" b="0" dirty="0"/>
          </a:p>
        </p:txBody>
      </p:sp>
      <p:sp>
        <p:nvSpPr>
          <p:cNvPr id="5" name="Titre 1"/>
          <p:cNvSpPr txBox="1">
            <a:spLocks/>
          </p:cNvSpPr>
          <p:nvPr/>
        </p:nvSpPr>
        <p:spPr>
          <a:xfrm>
            <a:off x="214282" y="357166"/>
            <a:ext cx="8229600" cy="48979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b="1" i="0" u="none" strike="noStrike" kern="1200" cap="none" spc="0" normalizeH="0" baseline="0" noProof="0" dirty="0" smtClean="0">
                <a:ln>
                  <a:noFill/>
                </a:ln>
                <a:effectLst/>
                <a:uLnTx/>
                <a:uFillTx/>
                <a:latin typeface="+mj-lt"/>
                <a:ea typeface="+mj-ea"/>
                <a:cs typeface="+mj-cs"/>
              </a:rPr>
              <a:t>Les Filtres Passe-bas</a:t>
            </a:r>
            <a:endParaRPr kumimoji="0" lang="fr-FR" sz="2500" b="1" i="0" u="none" strike="noStrike" kern="1200" cap="none" spc="0" normalizeH="0" baseline="0" noProof="0" dirty="0">
              <a:ln>
                <a:noFill/>
              </a:ln>
              <a:effectLst/>
              <a:uLnTx/>
              <a:uFillTx/>
              <a:latin typeface="+mj-lt"/>
              <a:ea typeface="+mj-ea"/>
              <a:cs typeface="+mj-cs"/>
            </a:endParaRPr>
          </a:p>
        </p:txBody>
      </p:sp>
      <p:pic>
        <p:nvPicPr>
          <p:cNvPr id="6" name="Picture 2"/>
          <p:cNvPicPr>
            <a:picLocks noGrp="1" noChangeAspect="1" noChangeArrowheads="1"/>
          </p:cNvPicPr>
          <p:nvPr>
            <p:ph idx="1"/>
          </p:nvPr>
        </p:nvPicPr>
        <p:blipFill>
          <a:blip r:embed="rId2" cstate="print"/>
          <a:srcRect/>
          <a:stretch>
            <a:fillRect/>
          </a:stretch>
        </p:blipFill>
        <p:spPr bwMode="auto">
          <a:xfrm>
            <a:off x="428596" y="1319218"/>
            <a:ext cx="8286808" cy="49673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428604"/>
            <a:ext cx="8229600" cy="561228"/>
          </a:xfrm>
        </p:spPr>
        <p:txBody>
          <a:bodyPr>
            <a:normAutofit/>
          </a:bodyPr>
          <a:lstStyle/>
          <a:p>
            <a:r>
              <a:rPr lang="fr-FR" sz="2500" dirty="0" smtClean="0"/>
              <a:t>Exemples de filtres gaussiens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85720" y="857232"/>
            <a:ext cx="8286808" cy="3429024"/>
          </a:xfrm>
          <a:prstGeom prst="rect">
            <a:avLst/>
          </a:prstGeom>
          <a:noFill/>
          <a:ln w="9525">
            <a:noFill/>
            <a:miter lim="800000"/>
            <a:headEnd/>
            <a:tailEnd/>
          </a:ln>
        </p:spPr>
      </p:pic>
      <p:sp>
        <p:nvSpPr>
          <p:cNvPr id="6" name="Rectangle 5"/>
          <p:cNvSpPr/>
          <p:nvPr/>
        </p:nvSpPr>
        <p:spPr>
          <a:xfrm>
            <a:off x="214282" y="4429132"/>
            <a:ext cx="8715436" cy="1708160"/>
          </a:xfrm>
          <a:prstGeom prst="rect">
            <a:avLst/>
          </a:prstGeom>
        </p:spPr>
        <p:txBody>
          <a:bodyPr wrap="square">
            <a:spAutoFit/>
          </a:bodyPr>
          <a:lstStyle/>
          <a:p>
            <a:pPr>
              <a:spcAft>
                <a:spcPts val="600"/>
              </a:spcAft>
              <a:buBlip>
                <a:blip r:embed="rId3"/>
              </a:buBlip>
            </a:pPr>
            <a:r>
              <a:rPr lang="fr-FR" dirty="0" smtClean="0"/>
              <a:t> Idéalement, on devrait prévoir un filtre de taille (6</a:t>
            </a:r>
            <a:r>
              <a:rPr lang="fr-FR" i="1" dirty="0" smtClean="0">
                <a:sym typeface="Symbol"/>
              </a:rPr>
              <a:t></a:t>
            </a:r>
            <a:r>
              <a:rPr lang="fr-FR" i="1" dirty="0" smtClean="0"/>
              <a:t>+1)×(6</a:t>
            </a:r>
            <a:r>
              <a:rPr lang="fr-FR" i="1" dirty="0" smtClean="0">
                <a:sym typeface="Symbol"/>
              </a:rPr>
              <a:t>  </a:t>
            </a:r>
            <a:r>
              <a:rPr lang="fr-FR" i="1" dirty="0" smtClean="0"/>
              <a:t>+1). </a:t>
            </a:r>
          </a:p>
          <a:p>
            <a:pPr>
              <a:spcAft>
                <a:spcPts val="600"/>
              </a:spcAft>
              <a:buBlip>
                <a:blip r:embed="rId3"/>
              </a:buBlip>
            </a:pPr>
            <a:r>
              <a:rPr lang="fr-FR" i="1" dirty="0" smtClean="0"/>
              <a:t> En général un filtre gaussien </a:t>
            </a:r>
            <a:r>
              <a:rPr lang="fr-FR" dirty="0" smtClean="0"/>
              <a:t>avec </a:t>
            </a:r>
            <a:r>
              <a:rPr lang="fr-FR" i="1" dirty="0" smtClean="0">
                <a:sym typeface="Symbol"/>
              </a:rPr>
              <a:t> </a:t>
            </a:r>
            <a:r>
              <a:rPr lang="fr-FR" i="1" dirty="0" smtClean="0"/>
              <a:t>&lt; 1 est utilisé pour réduire le bruit, </a:t>
            </a:r>
          </a:p>
          <a:p>
            <a:pPr>
              <a:spcAft>
                <a:spcPts val="600"/>
              </a:spcAft>
              <a:buBlip>
                <a:blip r:embed="rId3"/>
              </a:buBlip>
            </a:pPr>
            <a:r>
              <a:rPr lang="fr-FR" i="1" dirty="0" smtClean="0"/>
              <a:t> et si </a:t>
            </a:r>
            <a:r>
              <a:rPr lang="fr-FR" i="1" dirty="0" smtClean="0">
                <a:sym typeface="Symbol"/>
              </a:rPr>
              <a:t></a:t>
            </a:r>
            <a:r>
              <a:rPr lang="fr-FR" i="1" dirty="0" smtClean="0"/>
              <a:t> &gt; 1 c’est dans le but de fabriquer une image </a:t>
            </a:r>
            <a:r>
              <a:rPr lang="fr-FR" dirty="0" smtClean="0"/>
              <a:t>qu’on va utiliser pour faire un « masque flou » personnalisé. </a:t>
            </a:r>
          </a:p>
          <a:p>
            <a:pPr>
              <a:spcAft>
                <a:spcPts val="600"/>
              </a:spcAft>
              <a:buBlip>
                <a:blip r:embed="rId3"/>
              </a:buBlip>
            </a:pPr>
            <a:r>
              <a:rPr lang="fr-FR" dirty="0" smtClean="0"/>
              <a:t> Il faut noter que plus </a:t>
            </a:r>
            <a:r>
              <a:rPr lang="fr-FR" i="1" dirty="0" smtClean="0">
                <a:sym typeface="Symbol"/>
              </a:rPr>
              <a:t> </a:t>
            </a:r>
            <a:r>
              <a:rPr lang="fr-FR" i="1" dirty="0" smtClean="0"/>
              <a:t>est grand, </a:t>
            </a:r>
            <a:r>
              <a:rPr lang="fr-FR" dirty="0" smtClean="0"/>
              <a:t>plus le flou appliqué à l’image sera marqué.</a:t>
            </a:r>
            <a:endParaRPr lang="fr-FR"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500042"/>
            <a:ext cx="8229600" cy="489790"/>
          </a:xfrm>
        </p:spPr>
        <p:txBody>
          <a:bodyPr>
            <a:normAutofit/>
          </a:bodyPr>
          <a:lstStyle/>
          <a:p>
            <a:r>
              <a:rPr lang="fr-FR" sz="2500" dirty="0" smtClean="0"/>
              <a:t>Le filtre Exponentiel</a:t>
            </a:r>
            <a:endParaRPr lang="fr-FR" sz="2500" dirty="0"/>
          </a:p>
        </p:txBody>
      </p:sp>
      <p:pic>
        <p:nvPicPr>
          <p:cNvPr id="5" name="Picture 3"/>
          <p:cNvPicPr>
            <a:picLocks noChangeAspect="1" noChangeArrowheads="1"/>
          </p:cNvPicPr>
          <p:nvPr/>
        </p:nvPicPr>
        <p:blipFill>
          <a:blip r:embed="rId2" cstate="print"/>
          <a:srcRect/>
          <a:stretch>
            <a:fillRect/>
          </a:stretch>
        </p:blipFill>
        <p:spPr bwMode="auto">
          <a:xfrm>
            <a:off x="6429388" y="928670"/>
            <a:ext cx="2505075" cy="24384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6429388" y="3571876"/>
            <a:ext cx="2447926" cy="2428892"/>
          </a:xfrm>
          <a:prstGeom prst="rect">
            <a:avLst/>
          </a:prstGeom>
          <a:noFill/>
          <a:ln w="9525">
            <a:noFill/>
            <a:miter lim="800000"/>
            <a:headEnd/>
            <a:tailEnd/>
          </a:ln>
        </p:spPr>
      </p:pic>
      <p:pic>
        <p:nvPicPr>
          <p:cNvPr id="7" name="Picture 2"/>
          <p:cNvPicPr>
            <a:picLocks noGrp="1" noChangeAspect="1" noChangeArrowheads="1"/>
          </p:cNvPicPr>
          <p:nvPr>
            <p:ph idx="1"/>
          </p:nvPr>
        </p:nvPicPr>
        <p:blipFill>
          <a:blip r:embed="rId4" cstate="print"/>
          <a:srcRect/>
          <a:stretch>
            <a:fillRect/>
          </a:stretch>
        </p:blipFill>
        <p:spPr bwMode="auto">
          <a:xfrm>
            <a:off x="1357290" y="1214422"/>
            <a:ext cx="3357586"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571480"/>
            <a:ext cx="8229600" cy="561228"/>
          </a:xfrm>
        </p:spPr>
        <p:txBody>
          <a:bodyPr>
            <a:normAutofit/>
          </a:bodyPr>
          <a:lstStyle/>
          <a:p>
            <a:r>
              <a:rPr lang="fr-FR" sz="2500" dirty="0" smtClean="0"/>
              <a:t>Autres Filtres passe-bas</a:t>
            </a:r>
            <a:endParaRPr lang="fr-FR" sz="2500" dirty="0"/>
          </a:p>
        </p:txBody>
      </p:sp>
      <p:pic>
        <p:nvPicPr>
          <p:cNvPr id="5" name="Picture 3"/>
          <p:cNvPicPr>
            <a:picLocks noGrp="1" noChangeAspect="1" noChangeArrowheads="1"/>
          </p:cNvPicPr>
          <p:nvPr>
            <p:ph idx="1"/>
          </p:nvPr>
        </p:nvPicPr>
        <p:blipFill>
          <a:blip r:embed="rId2" cstate="print"/>
          <a:srcRect/>
          <a:stretch>
            <a:fillRect/>
          </a:stretch>
        </p:blipFill>
        <p:spPr bwMode="auto">
          <a:xfrm>
            <a:off x="928663" y="1142984"/>
            <a:ext cx="7215238" cy="49609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8596" y="785794"/>
            <a:ext cx="8229600" cy="418352"/>
          </a:xfrm>
        </p:spPr>
        <p:txBody>
          <a:bodyPr>
            <a:noAutofit/>
          </a:bodyPr>
          <a:lstStyle/>
          <a:p>
            <a:r>
              <a:rPr lang="fr-FR" sz="2500" dirty="0" smtClean="0"/>
              <a:t>Images Matricielles</a:t>
            </a:r>
            <a:endParaRPr lang="fr-FR" sz="2500" dirty="0"/>
          </a:p>
        </p:txBody>
      </p:sp>
      <p:pic>
        <p:nvPicPr>
          <p:cNvPr id="11267" name="Picture 3"/>
          <p:cNvPicPr>
            <a:picLocks noChangeAspect="1" noChangeArrowheads="1"/>
          </p:cNvPicPr>
          <p:nvPr/>
        </p:nvPicPr>
        <p:blipFill>
          <a:blip r:embed="rId2" cstate="print">
            <a:lum contrast="6000"/>
          </a:blip>
          <a:srcRect/>
          <a:stretch>
            <a:fillRect/>
          </a:stretch>
        </p:blipFill>
        <p:spPr bwMode="auto">
          <a:xfrm>
            <a:off x="785786" y="1285860"/>
            <a:ext cx="7620000" cy="5133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srcRect/>
          <a:stretch>
            <a:fillRect/>
          </a:stretch>
        </p:blipFill>
        <p:spPr bwMode="auto">
          <a:xfrm>
            <a:off x="428596" y="3857628"/>
            <a:ext cx="8429684" cy="2500330"/>
          </a:xfrm>
          <a:prstGeom prst="rect">
            <a:avLst/>
          </a:prstGeom>
          <a:noFill/>
          <a:ln w="9525">
            <a:noFill/>
            <a:miter lim="800000"/>
            <a:headEnd/>
            <a:tailEnd/>
          </a:ln>
        </p:spPr>
      </p:pic>
      <p:sp>
        <p:nvSpPr>
          <p:cNvPr id="4" name="Espace réservé du contenu 2"/>
          <p:cNvSpPr>
            <a:spLocks noGrp="1"/>
          </p:cNvSpPr>
          <p:nvPr>
            <p:ph idx="1"/>
          </p:nvPr>
        </p:nvSpPr>
        <p:spPr>
          <a:xfrm>
            <a:off x="142844" y="642918"/>
            <a:ext cx="8715436" cy="1643074"/>
          </a:xfrm>
        </p:spPr>
        <p:txBody>
          <a:bodyPr/>
          <a:lstStyle/>
          <a:p>
            <a:r>
              <a:rPr lang="fr-FR" sz="1800" dirty="0" smtClean="0"/>
              <a:t>L’image obtenue par un filtre passe-haut correspond en général à ce qui « reste » après un filtrage passe-bas.</a:t>
            </a:r>
          </a:p>
          <a:p>
            <a:r>
              <a:rPr lang="fr-FR" sz="1800" b="1" dirty="0" smtClean="0"/>
              <a:t> </a:t>
            </a:r>
            <a:r>
              <a:rPr lang="fr-FR" sz="1800" dirty="0" smtClean="0"/>
              <a:t>Filtre passe-haut idéal: élimine toutes les fréquences situées en deçà d’un certain seuil.</a:t>
            </a:r>
          </a:p>
          <a:p>
            <a:r>
              <a:rPr lang="fr-FR" sz="1800" dirty="0" smtClean="0"/>
              <a:t>On utilise une gaussienne inversée.</a:t>
            </a:r>
          </a:p>
        </p:txBody>
      </p:sp>
      <p:sp>
        <p:nvSpPr>
          <p:cNvPr id="5" name="Titre 1"/>
          <p:cNvSpPr>
            <a:spLocks noGrp="1"/>
          </p:cNvSpPr>
          <p:nvPr>
            <p:ph type="title"/>
          </p:nvPr>
        </p:nvSpPr>
        <p:spPr>
          <a:xfrm>
            <a:off x="142844" y="285728"/>
            <a:ext cx="8229600" cy="489790"/>
          </a:xfrm>
        </p:spPr>
        <p:txBody>
          <a:bodyPr>
            <a:normAutofit/>
          </a:bodyPr>
          <a:lstStyle/>
          <a:p>
            <a:r>
              <a:rPr lang="fr-FR" sz="2500" dirty="0" smtClean="0"/>
              <a:t>Filtres passe-haut</a:t>
            </a:r>
            <a:endParaRPr lang="fr-FR" sz="2500" dirty="0"/>
          </a:p>
        </p:txBody>
      </p:sp>
      <p:pic>
        <p:nvPicPr>
          <p:cNvPr id="7" name="Picture 3"/>
          <p:cNvPicPr>
            <a:picLocks noChangeAspect="1" noChangeArrowheads="1"/>
          </p:cNvPicPr>
          <p:nvPr/>
        </p:nvPicPr>
        <p:blipFill>
          <a:blip r:embed="rId3" cstate="print"/>
          <a:srcRect/>
          <a:stretch>
            <a:fillRect/>
          </a:stretch>
        </p:blipFill>
        <p:spPr bwMode="auto">
          <a:xfrm rot="5400000">
            <a:off x="6817535" y="1683531"/>
            <a:ext cx="1804991" cy="1866905"/>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1500166" y="2214554"/>
            <a:ext cx="4486275"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500034" y="1357298"/>
            <a:ext cx="8229600" cy="1636396"/>
          </a:xfrm>
        </p:spPr>
        <p:txBody>
          <a:bodyPr/>
          <a:lstStyle/>
          <a:p>
            <a:r>
              <a:rPr lang="fr-FR" dirty="0" smtClean="0"/>
              <a:t>Gradient</a:t>
            </a:r>
          </a:p>
          <a:p>
            <a:r>
              <a:rPr lang="fr-FR" dirty="0" smtClean="0"/>
              <a:t>Laplacien </a:t>
            </a:r>
          </a:p>
          <a:p>
            <a:r>
              <a:rPr lang="fr-FR" dirty="0" smtClean="0"/>
              <a:t>….. Dans un autre chapitre</a:t>
            </a:r>
            <a:endParaRPr lang="fr-FR" dirty="0"/>
          </a:p>
        </p:txBody>
      </p:sp>
      <p:sp>
        <p:nvSpPr>
          <p:cNvPr id="5" name="Titre 1"/>
          <p:cNvSpPr txBox="1">
            <a:spLocks/>
          </p:cNvSpPr>
          <p:nvPr/>
        </p:nvSpPr>
        <p:spPr>
          <a:xfrm>
            <a:off x="142844" y="785794"/>
            <a:ext cx="8229600" cy="346914"/>
          </a:xfrm>
          <a:prstGeom prst="rect">
            <a:avLst/>
          </a:prstGeom>
        </p:spPr>
        <p:txBody>
          <a:bodyPr vert="horz" lIns="0" rIns="0" bIns="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000" b="0" i="0" u="none" strike="noStrike" kern="1200" cap="none" spc="0" normalizeH="0" baseline="0" noProof="0" dirty="0" smtClean="0">
                <a:ln>
                  <a:noFill/>
                </a:ln>
                <a:effectLst/>
                <a:uLnTx/>
                <a:uFillTx/>
                <a:latin typeface="+mj-lt"/>
                <a:ea typeface="+mj-ea"/>
                <a:cs typeface="+mj-cs"/>
              </a:rPr>
              <a:t>filtres</a:t>
            </a:r>
            <a:r>
              <a:rPr kumimoji="0" lang="fr-FR" sz="2000" b="0" i="0" u="none" strike="noStrike" kern="1200" cap="none" spc="0" normalizeH="0" noProof="0" dirty="0" smtClean="0">
                <a:ln>
                  <a:noFill/>
                </a:ln>
                <a:effectLst/>
                <a:uLnTx/>
                <a:uFillTx/>
                <a:latin typeface="+mj-lt"/>
                <a:ea typeface="+mj-ea"/>
                <a:cs typeface="+mj-cs"/>
              </a:rPr>
              <a:t> différentiels (dérivé première et seconde)</a:t>
            </a:r>
            <a:endParaRPr kumimoji="0" lang="fr-FR" sz="2000" b="0" i="0" u="none" strike="noStrike" kern="1200" cap="none" spc="0" normalizeH="0" baseline="0" noProof="0" dirty="0">
              <a:ln>
                <a:noFill/>
              </a:ln>
              <a:effectLst/>
              <a:uLnTx/>
              <a:uFillTx/>
              <a:latin typeface="+mj-lt"/>
              <a:ea typeface="+mj-ea"/>
              <a:cs typeface="+mj-cs"/>
            </a:endParaRPr>
          </a:p>
        </p:txBody>
      </p:sp>
      <p:sp>
        <p:nvSpPr>
          <p:cNvPr id="6" name="Titre 1"/>
          <p:cNvSpPr txBox="1">
            <a:spLocks/>
          </p:cNvSpPr>
          <p:nvPr/>
        </p:nvSpPr>
        <p:spPr>
          <a:xfrm>
            <a:off x="142844" y="2643182"/>
            <a:ext cx="8229600" cy="418352"/>
          </a:xfrm>
          <a:prstGeom prst="rect">
            <a:avLst/>
          </a:prstGeom>
        </p:spPr>
        <p:txBody>
          <a:bodyPr vert="horz" lIns="0" rIns="0" bIns="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b="1" i="0" u="none" strike="noStrike" kern="1200" cap="none" spc="0" normalizeH="0" baseline="0" noProof="0" dirty="0" smtClean="0">
                <a:ln>
                  <a:noFill/>
                </a:ln>
                <a:effectLst/>
                <a:uLnTx/>
                <a:uFillTx/>
                <a:latin typeface="+mj-lt"/>
                <a:ea typeface="+mj-ea"/>
                <a:cs typeface="+mj-cs"/>
              </a:rPr>
              <a:t>Filtres passe-bande</a:t>
            </a:r>
            <a:endParaRPr kumimoji="0" lang="fr-FR" sz="2500" b="1" i="0" u="none" strike="noStrike" kern="1200" cap="none" spc="0" normalizeH="0" baseline="0" noProof="0" dirty="0">
              <a:ln>
                <a:noFill/>
              </a:ln>
              <a:effectLst/>
              <a:uLnTx/>
              <a:uFillTx/>
              <a:latin typeface="+mj-lt"/>
              <a:ea typeface="+mj-ea"/>
              <a:cs typeface="+mj-cs"/>
            </a:endParaRPr>
          </a:p>
        </p:txBody>
      </p:sp>
      <p:sp>
        <p:nvSpPr>
          <p:cNvPr id="7" name="Titre 1"/>
          <p:cNvSpPr>
            <a:spLocks noGrp="1"/>
          </p:cNvSpPr>
          <p:nvPr>
            <p:ph type="title"/>
          </p:nvPr>
        </p:nvSpPr>
        <p:spPr>
          <a:xfrm>
            <a:off x="142844" y="285728"/>
            <a:ext cx="8229600" cy="489790"/>
          </a:xfrm>
        </p:spPr>
        <p:txBody>
          <a:bodyPr>
            <a:normAutofit/>
          </a:bodyPr>
          <a:lstStyle/>
          <a:p>
            <a:r>
              <a:rPr lang="fr-FR" sz="2500" dirty="0" smtClean="0"/>
              <a:t>Filtres passe-haut</a:t>
            </a:r>
            <a:endParaRPr lang="fr-FR" sz="2500" dirty="0"/>
          </a:p>
        </p:txBody>
      </p:sp>
      <p:pic>
        <p:nvPicPr>
          <p:cNvPr id="8" name="Picture 3"/>
          <p:cNvPicPr>
            <a:picLocks noChangeAspect="1" noChangeArrowheads="1"/>
          </p:cNvPicPr>
          <p:nvPr/>
        </p:nvPicPr>
        <p:blipFill>
          <a:blip r:embed="rId2" cstate="print"/>
          <a:srcRect/>
          <a:stretch>
            <a:fillRect/>
          </a:stretch>
        </p:blipFill>
        <p:spPr bwMode="auto">
          <a:xfrm>
            <a:off x="285720" y="3357562"/>
            <a:ext cx="8286808"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noGrp="1"/>
          </p:cNvSpPr>
          <p:nvPr>
            <p:ph type="title"/>
          </p:nvPr>
        </p:nvSpPr>
        <p:spPr>
          <a:xfrm>
            <a:off x="142844" y="428604"/>
            <a:ext cx="8229600" cy="561228"/>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i="0" u="none" strike="noStrike" kern="1200" cap="none" spc="0" normalizeH="0" baseline="0" noProof="0" dirty="0" smtClean="0">
                <a:ln>
                  <a:noFill/>
                </a:ln>
                <a:effectLst/>
                <a:uLnTx/>
                <a:uFillTx/>
                <a:latin typeface="+mj-lt"/>
                <a:ea typeface="+mj-ea"/>
                <a:cs typeface="+mj-cs"/>
              </a:rPr>
              <a:t>Filtres passe-bande</a:t>
            </a:r>
            <a:endParaRPr kumimoji="0" lang="fr-FR" sz="2500" i="0" u="none" strike="noStrike" kern="1200" cap="none" spc="0" normalizeH="0" baseline="0" noProof="0" dirty="0">
              <a:ln>
                <a:noFill/>
              </a:ln>
              <a:effectLst/>
              <a:uLnTx/>
              <a:uFillTx/>
              <a:latin typeface="+mj-lt"/>
              <a:ea typeface="+mj-ea"/>
              <a:cs typeface="+mj-cs"/>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428596" y="1643050"/>
            <a:ext cx="8401080" cy="42148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28596" y="928670"/>
            <a:ext cx="8229600" cy="489790"/>
          </a:xfrm>
        </p:spPr>
        <p:txBody>
          <a:bodyPr>
            <a:normAutofit/>
          </a:bodyPr>
          <a:lstStyle/>
          <a:p>
            <a:r>
              <a:rPr lang="fr-FR" sz="2000" dirty="0" smtClean="0"/>
              <a:t>Filtres d’ordres (non-linéaire)</a:t>
            </a:r>
            <a:endParaRPr lang="fr-FR" sz="2000" dirty="0"/>
          </a:p>
        </p:txBody>
      </p:sp>
      <p:sp>
        <p:nvSpPr>
          <p:cNvPr id="5" name="Titre 1"/>
          <p:cNvSpPr txBox="1">
            <a:spLocks/>
          </p:cNvSpPr>
          <p:nvPr/>
        </p:nvSpPr>
        <p:spPr>
          <a:xfrm>
            <a:off x="214282" y="357166"/>
            <a:ext cx="8229600" cy="48979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b="1" i="0" u="none" strike="noStrike" kern="1200" cap="none" spc="0" normalizeH="0" baseline="0" noProof="0" dirty="0" smtClean="0">
                <a:ln>
                  <a:noFill/>
                </a:ln>
                <a:effectLst/>
                <a:uLnTx/>
                <a:uFillTx/>
                <a:latin typeface="+mj-lt"/>
                <a:ea typeface="+mj-ea"/>
                <a:cs typeface="+mj-cs"/>
              </a:rPr>
              <a:t>Autres Filtres</a:t>
            </a:r>
            <a:endParaRPr kumimoji="0" lang="fr-FR" sz="2500" b="1" i="0" u="none" strike="noStrike" kern="1200" cap="none" spc="0" normalizeH="0" baseline="0" noProof="0" dirty="0">
              <a:ln>
                <a:noFill/>
              </a:ln>
              <a:effectLst/>
              <a:uLnTx/>
              <a:uFillTx/>
              <a:latin typeface="+mj-lt"/>
              <a:ea typeface="+mj-ea"/>
              <a:cs typeface="+mj-cs"/>
            </a:endParaRPr>
          </a:p>
        </p:txBody>
      </p:sp>
      <p:pic>
        <p:nvPicPr>
          <p:cNvPr id="6" name="Picture 2"/>
          <p:cNvPicPr>
            <a:picLocks noGrp="1" noChangeAspect="1" noChangeArrowheads="1"/>
          </p:cNvPicPr>
          <p:nvPr>
            <p:ph idx="1"/>
          </p:nvPr>
        </p:nvPicPr>
        <p:blipFill>
          <a:blip r:embed="rId2" cstate="print"/>
          <a:srcRect/>
          <a:stretch>
            <a:fillRect/>
          </a:stretch>
        </p:blipFill>
        <p:spPr bwMode="auto">
          <a:xfrm>
            <a:off x="500034" y="1357298"/>
            <a:ext cx="8229600"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14282" y="785794"/>
            <a:ext cx="8229600" cy="500066"/>
          </a:xfrm>
        </p:spPr>
        <p:txBody>
          <a:bodyPr>
            <a:normAutofit/>
          </a:bodyPr>
          <a:lstStyle/>
          <a:p>
            <a:r>
              <a:rPr lang="fr-FR" sz="2000" dirty="0" smtClean="0"/>
              <a:t>Filtre médian (non-linéaire)</a:t>
            </a:r>
            <a:endParaRPr lang="fr-FR" sz="2000" dirty="0"/>
          </a:p>
        </p:txBody>
      </p:sp>
      <p:sp>
        <p:nvSpPr>
          <p:cNvPr id="5" name="Espace réservé du contenu 2"/>
          <p:cNvSpPr>
            <a:spLocks noGrp="1"/>
          </p:cNvSpPr>
          <p:nvPr>
            <p:ph idx="1"/>
          </p:nvPr>
        </p:nvSpPr>
        <p:spPr>
          <a:xfrm>
            <a:off x="214282" y="1285860"/>
            <a:ext cx="8643998" cy="1928826"/>
          </a:xfrm>
        </p:spPr>
        <p:txBody>
          <a:bodyPr>
            <a:normAutofit/>
          </a:bodyPr>
          <a:lstStyle/>
          <a:p>
            <a:r>
              <a:rPr lang="fr-FR" sz="1800" dirty="0" smtClean="0"/>
              <a:t>Pour nettoyer le bruit dans une image, il existe mieux que le filtre moyenneur ou le filtre gaussien  Il s'agit du </a:t>
            </a:r>
            <a:r>
              <a:rPr lang="fr-FR" sz="1800" b="1" dirty="0" smtClean="0"/>
              <a:t>filtre médian</a:t>
            </a:r>
          </a:p>
          <a:p>
            <a:r>
              <a:rPr lang="fr-FR" sz="1800" dirty="0" smtClean="0"/>
              <a:t> C'est un filtre non-linéaire, qui ne peut pas s'implémenter comme un produit de convolution</a:t>
            </a:r>
          </a:p>
          <a:p>
            <a:r>
              <a:rPr lang="fr-FR" sz="1800" dirty="0" smtClean="0"/>
              <a:t> On remplace la valeur d'un pixel par la valeur médiane dans son voisinage </a:t>
            </a:r>
            <a:r>
              <a:rPr lang="fr-FR" sz="1800" dirty="0" err="1" smtClean="0"/>
              <a:t>NxN</a:t>
            </a:r>
            <a:endParaRPr lang="fr-FR" sz="1800" dirty="0"/>
          </a:p>
        </p:txBody>
      </p:sp>
      <p:sp>
        <p:nvSpPr>
          <p:cNvPr id="7" name="Titre 1"/>
          <p:cNvSpPr txBox="1">
            <a:spLocks/>
          </p:cNvSpPr>
          <p:nvPr/>
        </p:nvSpPr>
        <p:spPr>
          <a:xfrm>
            <a:off x="142844" y="357166"/>
            <a:ext cx="8229600" cy="418352"/>
          </a:xfrm>
          <a:prstGeom prst="rect">
            <a:avLst/>
          </a:prstGeom>
        </p:spPr>
        <p:txBody>
          <a:bodyPr vert="horz" lIns="0" rIns="0" bIns="0" anchor="b">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500" b="1" i="0" u="none" strike="noStrike" kern="1200" cap="none" spc="0" normalizeH="0" baseline="0" noProof="0" dirty="0" smtClean="0">
                <a:ln>
                  <a:noFill/>
                </a:ln>
                <a:effectLst/>
                <a:uLnTx/>
                <a:uFillTx/>
                <a:latin typeface="+mj-lt"/>
                <a:ea typeface="+mj-ea"/>
                <a:cs typeface="+mj-cs"/>
              </a:rPr>
              <a:t>Autres Filtres</a:t>
            </a:r>
            <a:endParaRPr kumimoji="0" lang="fr-FR" sz="2500" b="1" i="0" u="none" strike="noStrike" kern="1200" cap="none" spc="0" normalizeH="0" baseline="0" noProof="0" dirty="0">
              <a:ln>
                <a:noFill/>
              </a:ln>
              <a:effectLst/>
              <a:uLnTx/>
              <a:uFillTx/>
              <a:latin typeface="+mj-lt"/>
              <a:ea typeface="+mj-ea"/>
              <a:cs typeface="+mj-cs"/>
            </a:endParaRPr>
          </a:p>
        </p:txBody>
      </p:sp>
      <p:pic>
        <p:nvPicPr>
          <p:cNvPr id="2050" name="Picture 2"/>
          <p:cNvPicPr>
            <a:picLocks noChangeAspect="1" noChangeArrowheads="1"/>
          </p:cNvPicPr>
          <p:nvPr/>
        </p:nvPicPr>
        <p:blipFill>
          <a:blip r:embed="rId2"/>
          <a:srcRect/>
          <a:stretch>
            <a:fillRect/>
          </a:stretch>
        </p:blipFill>
        <p:spPr bwMode="auto">
          <a:xfrm>
            <a:off x="500034" y="3143248"/>
            <a:ext cx="8001000" cy="2981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357166"/>
            <a:ext cx="8229600" cy="489790"/>
          </a:xfrm>
        </p:spPr>
        <p:txBody>
          <a:bodyPr>
            <a:noAutofit/>
          </a:bodyPr>
          <a:lstStyle/>
          <a:p>
            <a:r>
              <a:rPr lang="fr-FR" sz="2500" dirty="0" smtClean="0"/>
              <a:t>Exemple de filtre médian</a:t>
            </a:r>
            <a:endParaRPr lang="fr-FR" sz="2500" dirty="0"/>
          </a:p>
        </p:txBody>
      </p:sp>
      <p:sp>
        <p:nvSpPr>
          <p:cNvPr id="5" name="Rectangle 4"/>
          <p:cNvSpPr/>
          <p:nvPr/>
        </p:nvSpPr>
        <p:spPr>
          <a:xfrm>
            <a:off x="285720" y="5929330"/>
            <a:ext cx="7643866" cy="338554"/>
          </a:xfrm>
          <a:prstGeom prst="rect">
            <a:avLst/>
          </a:prstGeom>
        </p:spPr>
        <p:txBody>
          <a:bodyPr wrap="square">
            <a:spAutoFit/>
          </a:bodyPr>
          <a:lstStyle/>
          <a:p>
            <a:r>
              <a:rPr lang="en-US" sz="1600" i="1" dirty="0" smtClean="0">
                <a:solidFill>
                  <a:srgbClr val="00B050"/>
                </a:solidFill>
              </a:rPr>
              <a:t>Source : Gonzalez and Woods. Digital Image Processing. Prentice-Hall, 2002.</a:t>
            </a:r>
            <a:endParaRPr lang="fr-FR" sz="1600" dirty="0">
              <a:solidFill>
                <a:srgbClr val="00B050"/>
              </a:solidFill>
            </a:endParaRPr>
          </a:p>
        </p:txBody>
      </p:sp>
      <p:pic>
        <p:nvPicPr>
          <p:cNvPr id="6" name="Picture 2"/>
          <p:cNvPicPr>
            <a:picLocks noGrp="1" noChangeAspect="1" noChangeArrowheads="1"/>
          </p:cNvPicPr>
          <p:nvPr>
            <p:ph idx="1"/>
          </p:nvPr>
        </p:nvPicPr>
        <p:blipFill>
          <a:blip r:embed="rId2" cstate="print"/>
          <a:srcRect/>
          <a:stretch>
            <a:fillRect/>
          </a:stretch>
        </p:blipFill>
        <p:spPr bwMode="auto">
          <a:xfrm>
            <a:off x="428596" y="1357298"/>
            <a:ext cx="8229600" cy="42675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786874" cy="489790"/>
          </a:xfrm>
        </p:spPr>
        <p:txBody>
          <a:bodyPr>
            <a:normAutofit fontScale="90000"/>
          </a:bodyPr>
          <a:lstStyle/>
          <a:p>
            <a:r>
              <a:rPr lang="fr-FR" sz="2500" dirty="0" smtClean="0"/>
              <a:t>Nettoyage du bruit dans une image (</a:t>
            </a:r>
            <a:r>
              <a:rPr lang="fr-FR" sz="2400" dirty="0" smtClean="0"/>
              <a:t>Restauration d’images)</a:t>
            </a:r>
            <a:endParaRPr lang="fr-FR" sz="25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571472" y="1857364"/>
            <a:ext cx="2129896" cy="4389437"/>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6143636" y="2000240"/>
            <a:ext cx="2314575" cy="435292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3000364" y="1000108"/>
            <a:ext cx="2676525"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428604"/>
            <a:ext cx="8143932" cy="646331"/>
          </a:xfrm>
          <a:prstGeom prst="rect">
            <a:avLst/>
          </a:prstGeom>
        </p:spPr>
        <p:txBody>
          <a:bodyPr wrap="square">
            <a:spAutoFit/>
          </a:bodyPr>
          <a:lstStyle/>
          <a:p>
            <a:r>
              <a:rPr lang="fr-FR" dirty="0" smtClean="0"/>
              <a:t>Ce filtre est utile pour contrer l’effet « Poivre et Sel » (P&amp; S) c’est-à-dire des faux « 0 » et « 255 » dans l’image.</a:t>
            </a:r>
            <a:endParaRPr lang="fr-FR" dirty="0"/>
          </a:p>
        </p:txBody>
      </p:sp>
      <p:sp>
        <p:nvSpPr>
          <p:cNvPr id="5" name="Rectangle 4"/>
          <p:cNvSpPr/>
          <p:nvPr/>
        </p:nvSpPr>
        <p:spPr>
          <a:xfrm>
            <a:off x="357158" y="5643578"/>
            <a:ext cx="8358246" cy="646331"/>
          </a:xfrm>
          <a:prstGeom prst="rect">
            <a:avLst/>
          </a:prstGeom>
        </p:spPr>
        <p:txBody>
          <a:bodyPr wrap="square">
            <a:spAutoFit/>
          </a:bodyPr>
          <a:lstStyle/>
          <a:p>
            <a:r>
              <a:rPr lang="fr-FR" dirty="0" smtClean="0"/>
              <a:t>Si le bruit P&amp; S est supérieur à la moitié de la dimension du filtre, le filtrage est inefficace.</a:t>
            </a:r>
            <a:endParaRPr lang="fr-FR" dirty="0"/>
          </a:p>
        </p:txBody>
      </p:sp>
      <p:pic>
        <p:nvPicPr>
          <p:cNvPr id="6" name="Picture 2"/>
          <p:cNvPicPr>
            <a:picLocks noGrp="1" noChangeAspect="1" noChangeArrowheads="1"/>
          </p:cNvPicPr>
          <p:nvPr>
            <p:ph idx="1"/>
          </p:nvPr>
        </p:nvPicPr>
        <p:blipFill>
          <a:blip r:embed="rId2" cstate="print"/>
          <a:srcRect/>
          <a:stretch>
            <a:fillRect/>
          </a:stretch>
        </p:blipFill>
        <p:spPr bwMode="auto">
          <a:xfrm>
            <a:off x="428596" y="1142984"/>
            <a:ext cx="8429683" cy="4389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790575" y="1928802"/>
            <a:ext cx="7534275" cy="3228975"/>
          </a:xfrm>
          <a:prstGeom prst="rect">
            <a:avLst/>
          </a:prstGeom>
          <a:noFill/>
          <a:ln w="9525">
            <a:noFill/>
            <a:miter lim="800000"/>
            <a:headEnd/>
            <a:tailEnd/>
          </a:ln>
          <a:effectLst/>
        </p:spPr>
      </p:pic>
      <p:sp>
        <p:nvSpPr>
          <p:cNvPr id="5" name="Titre 1"/>
          <p:cNvSpPr>
            <a:spLocks noGrp="1"/>
          </p:cNvSpPr>
          <p:nvPr>
            <p:ph type="title"/>
          </p:nvPr>
        </p:nvSpPr>
        <p:spPr>
          <a:xfrm>
            <a:off x="142844" y="428604"/>
            <a:ext cx="8786874" cy="489790"/>
          </a:xfrm>
        </p:spPr>
        <p:txBody>
          <a:bodyPr>
            <a:normAutofit fontScale="90000"/>
          </a:bodyPr>
          <a:lstStyle/>
          <a:p>
            <a:r>
              <a:rPr lang="fr-FR" sz="2500" dirty="0" smtClean="0"/>
              <a:t>Nettoyage du bruit dans une image (</a:t>
            </a:r>
            <a:r>
              <a:rPr lang="fr-FR" sz="2400" dirty="0" smtClean="0"/>
              <a:t>Restauration d’images)</a:t>
            </a:r>
            <a:endParaRPr lang="fr-FR" sz="2500" dirty="0"/>
          </a:p>
        </p:txBody>
      </p:sp>
      <p:sp>
        <p:nvSpPr>
          <p:cNvPr id="6" name="Titre 1"/>
          <p:cNvSpPr txBox="1">
            <a:spLocks/>
          </p:cNvSpPr>
          <p:nvPr/>
        </p:nvSpPr>
        <p:spPr bwMode="gray">
          <a:xfrm>
            <a:off x="142844" y="1000108"/>
            <a:ext cx="8786874" cy="489790"/>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fontScale="97500"/>
          </a:bodyPr>
          <a:lstStyle/>
          <a:p>
            <a:pPr lvl="0" fontAlgn="base">
              <a:lnSpc>
                <a:spcPct val="90000"/>
              </a:lnSpc>
              <a:spcBef>
                <a:spcPct val="0"/>
              </a:spcBef>
              <a:spcAft>
                <a:spcPct val="0"/>
              </a:spcAft>
            </a:pPr>
            <a:r>
              <a:rPr lang="fr-FR" sz="2400" dirty="0" smtClean="0"/>
              <a:t>Lissage min/max</a:t>
            </a:r>
            <a:endParaRPr kumimoji="0" lang="fr-FR" sz="2400" b="1"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42844" y="428604"/>
            <a:ext cx="8786874" cy="489790"/>
          </a:xfrm>
        </p:spPr>
        <p:txBody>
          <a:bodyPr>
            <a:normAutofit fontScale="90000"/>
          </a:bodyPr>
          <a:lstStyle/>
          <a:p>
            <a:r>
              <a:rPr lang="fr-FR" sz="2500" dirty="0" smtClean="0"/>
              <a:t>Nettoyage du bruit dans une image (</a:t>
            </a:r>
            <a:r>
              <a:rPr lang="fr-FR" sz="2400" dirty="0" smtClean="0"/>
              <a:t>Restauration d’images)</a:t>
            </a:r>
            <a:endParaRPr lang="fr-FR" sz="2500" dirty="0"/>
          </a:p>
        </p:txBody>
      </p:sp>
      <p:sp>
        <p:nvSpPr>
          <p:cNvPr id="5" name="Titre 1"/>
          <p:cNvSpPr txBox="1">
            <a:spLocks/>
          </p:cNvSpPr>
          <p:nvPr/>
        </p:nvSpPr>
        <p:spPr bwMode="gray">
          <a:xfrm>
            <a:off x="142844" y="1000108"/>
            <a:ext cx="8786874" cy="489790"/>
          </a:xfrm>
          <a:prstGeom prst="rect">
            <a:avLst/>
          </a:prstGeom>
          <a:noFill/>
          <a:ln w="9525">
            <a:noFill/>
            <a:miter lim="800000"/>
            <a:headEnd/>
            <a:tailEnd/>
          </a:ln>
        </p:spPr>
        <p:txBody>
          <a:bodyPr vert="horz" wrap="square" lIns="0" tIns="45720" rIns="0" bIns="45720" numCol="1" anchor="t" anchorCtr="0" compatLnSpc="1">
            <a:prstTxWarp prst="textNoShape">
              <a:avLst/>
            </a:prstTxWarp>
            <a:normAutofit fontScale="97500"/>
          </a:bodyPr>
          <a:lstStyle/>
          <a:p>
            <a:pPr lvl="0" fontAlgn="base">
              <a:lnSpc>
                <a:spcPct val="90000"/>
              </a:lnSpc>
              <a:spcBef>
                <a:spcPct val="0"/>
              </a:spcBef>
              <a:spcAft>
                <a:spcPct val="0"/>
              </a:spcAft>
            </a:pPr>
            <a:r>
              <a:rPr lang="en-US" sz="2400" dirty="0" smtClean="0"/>
              <a:t>Lissage SNN (Symmetric Nearest Neighbor)</a:t>
            </a:r>
            <a:endParaRPr kumimoji="0" lang="fr-FR" sz="2400" b="1" i="0" u="none" strike="noStrike" kern="0" cap="none" spc="0" normalizeH="0" baseline="0" noProof="0" dirty="0">
              <a:ln>
                <a:noFill/>
              </a:ln>
              <a:solidFill>
                <a:schemeClr val="tx1"/>
              </a:solidFill>
              <a:effectLst/>
              <a:uLnTx/>
              <a:uFillTx/>
              <a:latin typeface="+mj-lt"/>
              <a:ea typeface="+mj-ea"/>
              <a:cs typeface="+mj-cs"/>
            </a:endParaRPr>
          </a:p>
        </p:txBody>
      </p:sp>
      <p:pic>
        <p:nvPicPr>
          <p:cNvPr id="5122" name="Picture 2"/>
          <p:cNvPicPr>
            <a:picLocks noChangeAspect="1" noChangeArrowheads="1"/>
          </p:cNvPicPr>
          <p:nvPr/>
        </p:nvPicPr>
        <p:blipFill>
          <a:blip r:embed="rId2"/>
          <a:srcRect/>
          <a:stretch>
            <a:fillRect/>
          </a:stretch>
        </p:blipFill>
        <p:spPr bwMode="auto">
          <a:xfrm>
            <a:off x="776288" y="1733568"/>
            <a:ext cx="7591425"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Cours_Autumn_2011</Template>
  <TotalTime>3022</TotalTime>
  <Words>4194</Words>
  <Application>Microsoft Office PowerPoint</Application>
  <PresentationFormat>Affichage à l'écran (4:3)</PresentationFormat>
  <Paragraphs>442</Paragraphs>
  <Slides>113</Slides>
  <Notes>0</Notes>
  <HiddenSlides>0</HiddenSlides>
  <MMClips>0</MMClips>
  <ScaleCrop>false</ScaleCrop>
  <HeadingPairs>
    <vt:vector size="4" baseType="variant">
      <vt:variant>
        <vt:lpstr>Thème</vt:lpstr>
      </vt:variant>
      <vt:variant>
        <vt:i4>1</vt:i4>
      </vt:variant>
      <vt:variant>
        <vt:lpstr>Titres des diapositives</vt:lpstr>
      </vt:variant>
      <vt:variant>
        <vt:i4>113</vt:i4>
      </vt:variant>
    </vt:vector>
  </HeadingPairs>
  <TitlesOfParts>
    <vt:vector size="114" baseType="lpstr">
      <vt:lpstr>Standarddesign</vt:lpstr>
      <vt:lpstr>Introduction en                             Traitements d’Images</vt:lpstr>
      <vt:lpstr>Image Numérique</vt:lpstr>
      <vt:lpstr>Image numérique</vt:lpstr>
      <vt:lpstr>Exemples Images</vt:lpstr>
      <vt:lpstr>Les différents types d’images</vt:lpstr>
      <vt:lpstr>Les différents format d’images</vt:lpstr>
      <vt:lpstr>Les différents format d’images</vt:lpstr>
      <vt:lpstr>Rappel notation binaire</vt:lpstr>
      <vt:lpstr>Images Matricielles</vt:lpstr>
      <vt:lpstr>Images Matricielles</vt:lpstr>
      <vt:lpstr>Images Matricielles</vt:lpstr>
      <vt:lpstr>Images Matricielles</vt:lpstr>
      <vt:lpstr>Images Matricielles</vt:lpstr>
      <vt:lpstr>Images Matricielles</vt:lpstr>
      <vt:lpstr>Quelques Définitions</vt:lpstr>
      <vt:lpstr>Quelques Définitions</vt:lpstr>
      <vt:lpstr>Quelques Définitions</vt:lpstr>
      <vt:lpstr>La chaîne de traitement des images</vt:lpstr>
      <vt:lpstr>La chaîne de traitement des images</vt:lpstr>
      <vt:lpstr>La chaîne de traitement des images</vt:lpstr>
      <vt:lpstr>Applications</vt:lpstr>
      <vt:lpstr>Diapositive 22</vt:lpstr>
      <vt:lpstr>Connexité dans les images</vt:lpstr>
      <vt:lpstr>Diapositive 24</vt:lpstr>
      <vt:lpstr>Diapositive 25</vt:lpstr>
      <vt:lpstr>Voisinage</vt:lpstr>
      <vt:lpstr>Connexité </vt:lpstr>
      <vt:lpstr>Chainage de pixels</vt:lpstr>
      <vt:lpstr>Diapositive 29</vt:lpstr>
      <vt:lpstr>Fonds, forme et connexité</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Etiquetages de composantes connexes </vt:lpstr>
      <vt:lpstr>Etiquetage des contours</vt:lpstr>
      <vt:lpstr>Distances entre pixels</vt:lpstr>
      <vt:lpstr>Distance discrète entre pixels</vt:lpstr>
      <vt:lpstr>Distance discrète entre pixels(distance de Manhattan)</vt:lpstr>
      <vt:lpstr>Distance discrète entre pixels(distance d’ échiquier)</vt:lpstr>
      <vt:lpstr>Codage de Freeman</vt:lpstr>
      <vt:lpstr>Codage des contours - connexité</vt:lpstr>
      <vt:lpstr>Propriétés du codage de contours </vt:lpstr>
      <vt:lpstr>Types d’opérations</vt:lpstr>
      <vt:lpstr>Types d’opérations</vt:lpstr>
      <vt:lpstr>Arithmétique de l’image</vt:lpstr>
      <vt:lpstr>Arithmétique de l’image</vt:lpstr>
      <vt:lpstr>Addition de deux images</vt:lpstr>
      <vt:lpstr>Soustraction d’images</vt:lpstr>
      <vt:lpstr>Multiplication d’images</vt:lpstr>
      <vt:lpstr>Combinaison opérations sur les images (+,-)</vt:lpstr>
      <vt:lpstr>Opérations logiques sur les images</vt:lpstr>
      <vt:lpstr>Et logique</vt:lpstr>
      <vt:lpstr>Décalages binaires</vt:lpstr>
      <vt:lpstr>Décalages binaires</vt:lpstr>
      <vt:lpstr>Opérations logiques</vt:lpstr>
      <vt:lpstr>Opérations logiques</vt:lpstr>
      <vt:lpstr>Restauration d’images</vt:lpstr>
      <vt:lpstr>Restauration d’images</vt:lpstr>
      <vt:lpstr>Restauration d’images</vt:lpstr>
      <vt:lpstr>Convolution numérique</vt:lpstr>
      <vt:lpstr>Exemple de convolution 2D</vt:lpstr>
      <vt:lpstr>Convolution numérique discrète</vt:lpstr>
      <vt:lpstr>Convolution numérique discrète</vt:lpstr>
      <vt:lpstr>Convolution numérique</vt:lpstr>
      <vt:lpstr>Convolution numérique R = I*K</vt:lpstr>
      <vt:lpstr>Convolution numérique R = I*K</vt:lpstr>
      <vt:lpstr>Convolution numérique R = I*K</vt:lpstr>
      <vt:lpstr>Convolution numérique R = I*K</vt:lpstr>
      <vt:lpstr>Convolution numérique</vt:lpstr>
      <vt:lpstr>Fréquence spatiale</vt:lpstr>
      <vt:lpstr>Fréquence spatiale</vt:lpstr>
      <vt:lpstr>Filtrage spatial :Filtres de convolution</vt:lpstr>
      <vt:lpstr>Trois types pour le filtrage spatial</vt:lpstr>
      <vt:lpstr>Filtre 2D séparable</vt:lpstr>
      <vt:lpstr>Les Filtres Passe-bas</vt:lpstr>
      <vt:lpstr>Diapositive 83</vt:lpstr>
      <vt:lpstr>Le filtre moyenneur (filtre séparable)</vt:lpstr>
      <vt:lpstr>Exemples de filtres moyenneurs</vt:lpstr>
      <vt:lpstr>Le filtre Gaussien (noyau gaussien)</vt:lpstr>
      <vt:lpstr>Exemples de filtres gaussiens</vt:lpstr>
      <vt:lpstr>Le filtre Exponentiel</vt:lpstr>
      <vt:lpstr>Autres Filtres passe-bas</vt:lpstr>
      <vt:lpstr>Filtres passe-haut</vt:lpstr>
      <vt:lpstr>Filtres passe-haut</vt:lpstr>
      <vt:lpstr>Filtres passe-bande</vt:lpstr>
      <vt:lpstr>Filtres d’ordres (non-linéaire)</vt:lpstr>
      <vt:lpstr>Filtre médian (non-linéaire)</vt:lpstr>
      <vt:lpstr>Exemple de filtre médian</vt:lpstr>
      <vt:lpstr>Nettoyage du bruit dans une image (Restauration d’images)</vt:lpstr>
      <vt:lpstr>Diapositive 97</vt:lpstr>
      <vt:lpstr>Nettoyage du bruit dans une image (Restauration d’images)</vt:lpstr>
      <vt:lpstr>Nettoyage du bruit dans une image (Restauration d’images)</vt:lpstr>
      <vt:lpstr>Nettoyage du bruit dans une image (Restauration d’images)</vt:lpstr>
      <vt:lpstr>Nettoyage du bruit dans une image (Restauration d’images)</vt:lpstr>
      <vt:lpstr>Filtres non linéaires divers</vt:lpstr>
      <vt:lpstr>Filtres directionnels</vt:lpstr>
      <vt:lpstr>Amélioration d’images</vt:lpstr>
      <vt:lpstr>Amélioration d’images : La modification d’histogramme  </vt:lpstr>
      <vt:lpstr>Amélioration d’images : La modification d’histogramme  </vt:lpstr>
      <vt:lpstr>Amélioration d’images : La modification d’histogramme  </vt:lpstr>
      <vt:lpstr>Amélioration d’images : La modification d’histogramme  </vt:lpstr>
      <vt:lpstr>Amélioration d’images : La modification d’histogramme  </vt:lpstr>
      <vt:lpstr>Amélioration d’images : La modification d’histogramme  </vt:lpstr>
      <vt:lpstr>Amélioration d’images : La modification d’histogramme  </vt:lpstr>
      <vt:lpstr>Amélioration d’images : La modification d’histogramme  </vt:lpstr>
      <vt:lpstr>Amélioration d’images : Le rehaussement de contraste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sabra</dc:creator>
  <cp:lastModifiedBy>x-programer</cp:lastModifiedBy>
  <cp:revision>149</cp:revision>
  <dcterms:created xsi:type="dcterms:W3CDTF">2009-10-21T20:54:55Z</dcterms:created>
  <dcterms:modified xsi:type="dcterms:W3CDTF">2019-11-23T23:50:22Z</dcterms:modified>
</cp:coreProperties>
</file>